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84" r:id="rId5"/>
    <p:sldId id="286"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66737-3050-4674-A6A4-3F509E927E46}" v="2" dt="2025-04-21T14:34:45.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varScale="1">
        <p:scale>
          <a:sx n="78" d="100"/>
          <a:sy n="78" d="100"/>
        </p:scale>
        <p:origin x="878"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haran" userId="be04b72c95822863" providerId="LiveId" clId="{43466737-3050-4674-A6A4-3F509E927E46}"/>
    <pc:docChg chg="undo custSel modSld">
      <pc:chgData name="Shreya sharan" userId="be04b72c95822863" providerId="LiveId" clId="{43466737-3050-4674-A6A4-3F509E927E46}" dt="2025-04-21T14:35:21.379" v="87" actId="20577"/>
      <pc:docMkLst>
        <pc:docMk/>
      </pc:docMkLst>
      <pc:sldChg chg="modSp mod">
        <pc:chgData name="Shreya sharan" userId="be04b72c95822863" providerId="LiveId" clId="{43466737-3050-4674-A6A4-3F509E927E46}" dt="2025-04-21T14:35:21.379" v="87" actId="20577"/>
        <pc:sldMkLst>
          <pc:docMk/>
          <pc:sldMk cId="3675437770" sldId="331"/>
        </pc:sldMkLst>
        <pc:spChg chg="mod">
          <ac:chgData name="Shreya sharan" userId="be04b72c95822863" providerId="LiveId" clId="{43466737-3050-4674-A6A4-3F509E927E46}" dt="2025-04-21T14:35:21.379" v="87" actId="20577"/>
          <ac:spMkLst>
            <pc:docMk/>
            <pc:sldMk cId="3675437770" sldId="331"/>
            <ac:spMk id="8" creationId="{740ECE49-F757-349C-7228-FCF0357BF1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Data analytics project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sz="2400" dirty="0">
              <a:solidFill>
                <a:srgbClr val="1DA3A0"/>
              </a:solidFill>
              <a:latin typeface="Book Antiqua" panose="02040602050305030304" pitchFamily="18" charset="0"/>
            </a:endParaRPr>
          </a:p>
          <a:p>
            <a:r>
              <a:rPr lang="en-US" sz="2400" dirty="0">
                <a:solidFill>
                  <a:srgbClr val="1DA3A0"/>
                </a:solidFill>
                <a:latin typeface="Book Antiqua" panose="02040602050305030304" pitchFamily="18" charset="0"/>
              </a:rPr>
              <a:t>Shreya Sharan </a:t>
            </a:r>
          </a:p>
          <a:p>
            <a:r>
              <a:rPr lang="en-US" sz="2400" dirty="0">
                <a:solidFill>
                  <a:srgbClr val="1DA3A0"/>
                </a:solidFill>
                <a:latin typeface="Book Antiqua" panose="02040602050305030304" pitchFamily="18" charset="0"/>
              </a:rPr>
              <a:t>​</a:t>
            </a:r>
          </a:p>
          <a:p>
            <a:endParaRPr lang="en-US" sz="2400" dirty="0">
              <a:solidFill>
                <a:srgbClr val="1DA3A0"/>
              </a:solidFill>
              <a:latin typeface="Book Antiqua" panose="02040602050305030304" pitchFamily="18" charset="0"/>
            </a:endParaRPr>
          </a:p>
        </p:txBody>
      </p:sp>
      <p:pic>
        <p:nvPicPr>
          <p:cNvPr id="5" name="Picture Placeholder 4">
            <a:extLst>
              <a:ext uri="{FF2B5EF4-FFF2-40B4-BE49-F238E27FC236}">
                <a16:creationId xmlns:a16="http://schemas.microsoft.com/office/drawing/2014/main" id="{EFC20055-4A12-A222-FE43-5ACAE8573B04}"/>
              </a:ext>
            </a:extLst>
          </p:cNvPr>
          <p:cNvPicPr>
            <a:picLocks noGrp="1" noChangeAspect="1"/>
          </p:cNvPicPr>
          <p:nvPr>
            <p:ph type="pic" sz="quarter" idx="10"/>
          </p:nvPr>
        </p:nvPicPr>
        <p:blipFill>
          <a:blip r:embed="rId2"/>
          <a:srcRect l="29405" r="29405"/>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1EEED-43FC-845A-4D7A-FCF759993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174E1-9A91-A171-2210-E577F17007C7}"/>
              </a:ext>
            </a:extLst>
          </p:cNvPr>
          <p:cNvSpPr>
            <a:spLocks noGrp="1"/>
          </p:cNvSpPr>
          <p:nvPr>
            <p:ph type="title"/>
          </p:nvPr>
        </p:nvSpPr>
        <p:spPr>
          <a:xfrm>
            <a:off x="255639" y="1671483"/>
            <a:ext cx="3982064" cy="3618271"/>
          </a:xfrm>
        </p:spPr>
        <p:txBody>
          <a:bodyPr/>
          <a:lstStyle/>
          <a:p>
            <a:r>
              <a:rPr lang="en-IN" u="sng" dirty="0">
                <a:effectLst/>
                <a:latin typeface="Baskerville Old Face" panose="02020602080505020303" pitchFamily="18" charset="0"/>
                <a:ea typeface="Calibri" panose="020F0502020204030204" pitchFamily="34" charset="0"/>
                <a:cs typeface="Times New Roman" panose="02020603050405020304" pitchFamily="18" charset="0"/>
              </a:rPr>
              <a:t>Statistical Analysis &amp; Insights</a:t>
            </a:r>
            <a:endParaRPr lang="en-IN" sz="23900" u="sng" dirty="0"/>
          </a:p>
        </p:txBody>
      </p:sp>
      <p:sp>
        <p:nvSpPr>
          <p:cNvPr id="3" name="Text Placeholder 2">
            <a:extLst>
              <a:ext uri="{FF2B5EF4-FFF2-40B4-BE49-F238E27FC236}">
                <a16:creationId xmlns:a16="http://schemas.microsoft.com/office/drawing/2014/main" id="{93AD5A70-BCDD-37E0-9D30-E04DFD370D04}"/>
              </a:ext>
            </a:extLst>
          </p:cNvPr>
          <p:cNvSpPr>
            <a:spLocks noGrp="1"/>
          </p:cNvSpPr>
          <p:nvPr>
            <p:ph type="body" idx="1"/>
          </p:nvPr>
        </p:nvSpPr>
        <p:spPr/>
        <p:txBody>
          <a:bodyPr/>
          <a:lstStyle/>
          <a:p>
            <a:r>
              <a:rPr lang="en-US" dirty="0"/>
              <a:t> </a:t>
            </a:r>
          </a:p>
          <a:p>
            <a:endParaRPr lang="en-IN" dirty="0"/>
          </a:p>
        </p:txBody>
      </p:sp>
      <p:pic>
        <p:nvPicPr>
          <p:cNvPr id="7" name="Picture Placeholder 6">
            <a:extLst>
              <a:ext uri="{FF2B5EF4-FFF2-40B4-BE49-F238E27FC236}">
                <a16:creationId xmlns:a16="http://schemas.microsoft.com/office/drawing/2014/main" id="{62BC7340-4B86-1E99-14F4-0DB4C4CDA691}"/>
              </a:ext>
            </a:extLst>
          </p:cNvPr>
          <p:cNvPicPr>
            <a:picLocks noGrp="1" noChangeAspect="1"/>
          </p:cNvPicPr>
          <p:nvPr>
            <p:ph type="pic" sz="quarter" idx="10"/>
          </p:nvPr>
        </p:nvPicPr>
        <p:blipFill>
          <a:blip r:embed="rId2"/>
          <a:srcRect t="81" b="81"/>
          <a:stretch/>
        </p:blipFill>
        <p:spPr/>
      </p:pic>
    </p:spTree>
    <p:extLst>
      <p:ext uri="{BB962C8B-B14F-4D97-AF65-F5344CB8AC3E}">
        <p14:creationId xmlns:p14="http://schemas.microsoft.com/office/powerpoint/2010/main" val="14680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4546-FAE4-7D0A-6901-0E294E7A920D}"/>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Basic overview </a:t>
            </a:r>
            <a:endParaRPr lang="en-IN" sz="4400" dirty="0"/>
          </a:p>
        </p:txBody>
      </p:sp>
      <p:sp>
        <p:nvSpPr>
          <p:cNvPr id="3" name="Slide Number Placeholder 2">
            <a:extLst>
              <a:ext uri="{FF2B5EF4-FFF2-40B4-BE49-F238E27FC236}">
                <a16:creationId xmlns:a16="http://schemas.microsoft.com/office/drawing/2014/main" id="{AD03CA64-79D2-AFCC-317A-3C3490C0FC5D}"/>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4" name="Footer Placeholder 3">
            <a:extLst>
              <a:ext uri="{FF2B5EF4-FFF2-40B4-BE49-F238E27FC236}">
                <a16:creationId xmlns:a16="http://schemas.microsoft.com/office/drawing/2014/main" id="{BA1BF07E-69B0-C193-0C89-E38CFB2DFB01}"/>
              </a:ext>
            </a:extLst>
          </p:cNvPr>
          <p:cNvSpPr>
            <a:spLocks noGrp="1"/>
          </p:cNvSpPr>
          <p:nvPr>
            <p:ph type="ftr" sz="quarter" idx="11"/>
          </p:nvPr>
        </p:nvSpPr>
        <p:spPr/>
        <p:txBody>
          <a:bodyPr/>
          <a:lstStyle/>
          <a:p>
            <a:r>
              <a:rPr lang="en-US" noProof="0" dirty="0"/>
              <a:t>Furniture data</a:t>
            </a:r>
          </a:p>
        </p:txBody>
      </p:sp>
      <p:sp>
        <p:nvSpPr>
          <p:cNvPr id="5" name="Date Placeholder 4">
            <a:extLst>
              <a:ext uri="{FF2B5EF4-FFF2-40B4-BE49-F238E27FC236}">
                <a16:creationId xmlns:a16="http://schemas.microsoft.com/office/drawing/2014/main" id="{C03716E9-2ABB-9AD9-D07D-BD532FBD3D54}"/>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07CEB815-A571-46A1-CC23-1F6DDEB3AC6F}"/>
              </a:ext>
            </a:extLst>
          </p:cNvPr>
          <p:cNvSpPr txBox="1"/>
          <p:nvPr/>
        </p:nvSpPr>
        <p:spPr>
          <a:xfrm>
            <a:off x="1868130" y="1527048"/>
            <a:ext cx="5574890"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 Antiqua" panose="02040602050305030304" pitchFamily="18" charset="0"/>
              </a:rPr>
              <a:t>Total rows</a:t>
            </a:r>
          </a:p>
          <a:p>
            <a:pPr marL="285750" indent="-285750">
              <a:buFont typeface="Wingdings" panose="05000000000000000000" pitchFamily="2" charset="2"/>
              <a:buChar char="§"/>
            </a:pPr>
            <a:endParaRPr lang="en-US" dirty="0">
              <a:latin typeface="Book Antiqua" panose="02040602050305030304" pitchFamily="18" charset="0"/>
            </a:endParaRPr>
          </a:p>
          <a:p>
            <a:r>
              <a:rPr lang="en-US" dirty="0">
                <a:latin typeface="Book Antiqua" panose="02040602050305030304" pitchFamily="18" charset="0"/>
              </a:rPr>
              <a:t>      </a:t>
            </a:r>
            <a:r>
              <a:rPr lang="en-US" i="1" dirty="0">
                <a:solidFill>
                  <a:srgbClr val="35898B"/>
                </a:solidFill>
                <a:latin typeface="Book Antiqua" panose="02040602050305030304" pitchFamily="18" charset="0"/>
              </a:rPr>
              <a:t>select * from furniture_data;</a:t>
            </a:r>
            <a:endParaRPr lang="en-IN" i="1" dirty="0">
              <a:solidFill>
                <a:srgbClr val="35898B"/>
              </a:solidFill>
              <a:latin typeface="Book Antiqua" panose="02040602050305030304" pitchFamily="18" charset="0"/>
            </a:endParaRPr>
          </a:p>
        </p:txBody>
      </p:sp>
      <p:pic>
        <p:nvPicPr>
          <p:cNvPr id="8" name="Picture 7">
            <a:extLst>
              <a:ext uri="{FF2B5EF4-FFF2-40B4-BE49-F238E27FC236}">
                <a16:creationId xmlns:a16="http://schemas.microsoft.com/office/drawing/2014/main" id="{91E90AA4-529B-6D4F-30A5-3DA5B01DF182}"/>
              </a:ext>
            </a:extLst>
          </p:cNvPr>
          <p:cNvPicPr>
            <a:picLocks noChangeAspect="1"/>
          </p:cNvPicPr>
          <p:nvPr/>
        </p:nvPicPr>
        <p:blipFill>
          <a:blip r:embed="rId2"/>
          <a:stretch>
            <a:fillRect/>
          </a:stretch>
        </p:blipFill>
        <p:spPr>
          <a:xfrm>
            <a:off x="1968307" y="2527340"/>
            <a:ext cx="8793312" cy="2382005"/>
          </a:xfrm>
          <a:prstGeom prst="rect">
            <a:avLst/>
          </a:prstGeom>
        </p:spPr>
      </p:pic>
      <p:sp>
        <p:nvSpPr>
          <p:cNvPr id="9" name="TextBox 8">
            <a:extLst>
              <a:ext uri="{FF2B5EF4-FFF2-40B4-BE49-F238E27FC236}">
                <a16:creationId xmlns:a16="http://schemas.microsoft.com/office/drawing/2014/main" id="{B10F50B4-6253-B41C-09B0-F72365471555}"/>
              </a:ext>
            </a:extLst>
          </p:cNvPr>
          <p:cNvSpPr txBox="1"/>
          <p:nvPr/>
        </p:nvSpPr>
        <p:spPr>
          <a:xfrm>
            <a:off x="1906642" y="5240593"/>
            <a:ext cx="6915676" cy="923330"/>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Book Antiqua" panose="02040602050305030304" pitchFamily="18" charset="0"/>
              </a:rPr>
              <a:t>Total distinct products</a:t>
            </a:r>
          </a:p>
          <a:p>
            <a:endParaRPr lang="en-US" dirty="0">
              <a:latin typeface="Book Antiqua" panose="02040602050305030304" pitchFamily="18" charset="0"/>
            </a:endParaRPr>
          </a:p>
          <a:p>
            <a:r>
              <a:rPr lang="en-US" dirty="0">
                <a:latin typeface="Book Antiqua" panose="02040602050305030304" pitchFamily="18" charset="0"/>
              </a:rPr>
              <a:t>      </a:t>
            </a:r>
            <a:r>
              <a:rPr lang="en-US" i="1" dirty="0">
                <a:solidFill>
                  <a:srgbClr val="35898B"/>
                </a:solidFill>
                <a:latin typeface="Book Antiqua" panose="02040602050305030304" pitchFamily="18" charset="0"/>
              </a:rPr>
              <a:t>select distinct(producttitle) as unique_products from furniture_data;</a:t>
            </a:r>
            <a:endParaRPr lang="en-IN" i="1" dirty="0">
              <a:solidFill>
                <a:srgbClr val="35898B"/>
              </a:solidFill>
              <a:latin typeface="Book Antiqua" panose="02040602050305030304" pitchFamily="18" charset="0"/>
            </a:endParaRPr>
          </a:p>
        </p:txBody>
      </p:sp>
    </p:spTree>
    <p:extLst>
      <p:ext uri="{BB962C8B-B14F-4D97-AF65-F5344CB8AC3E}">
        <p14:creationId xmlns:p14="http://schemas.microsoft.com/office/powerpoint/2010/main" val="172651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BE2056-DE69-6169-58E9-EE3906A29553}"/>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3" name="Footer Placeholder 2">
            <a:extLst>
              <a:ext uri="{FF2B5EF4-FFF2-40B4-BE49-F238E27FC236}">
                <a16:creationId xmlns:a16="http://schemas.microsoft.com/office/drawing/2014/main" id="{B0A4CA7A-6504-DAAD-8405-7A7147B1D4C0}"/>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FB5BF1FD-AFA0-AF3A-DA0E-BD192DCB4F65}"/>
              </a:ext>
            </a:extLst>
          </p:cNvPr>
          <p:cNvSpPr>
            <a:spLocks noGrp="1"/>
          </p:cNvSpPr>
          <p:nvPr>
            <p:ph type="dt" sz="half" idx="10"/>
          </p:nvPr>
        </p:nvSpPr>
        <p:spPr/>
        <p:txBody>
          <a:bodyPr/>
          <a:lstStyle/>
          <a:p>
            <a:r>
              <a:rPr lang="en-US" noProof="0" dirty="0"/>
              <a:t>2025</a:t>
            </a:r>
          </a:p>
        </p:txBody>
      </p:sp>
      <p:pic>
        <p:nvPicPr>
          <p:cNvPr id="6" name="Picture 5">
            <a:extLst>
              <a:ext uri="{FF2B5EF4-FFF2-40B4-BE49-F238E27FC236}">
                <a16:creationId xmlns:a16="http://schemas.microsoft.com/office/drawing/2014/main" id="{4D85271C-F583-5859-C0CC-E4443EFFB196}"/>
              </a:ext>
            </a:extLst>
          </p:cNvPr>
          <p:cNvPicPr>
            <a:picLocks noChangeAspect="1"/>
          </p:cNvPicPr>
          <p:nvPr/>
        </p:nvPicPr>
        <p:blipFill>
          <a:blip r:embed="rId2"/>
          <a:stretch>
            <a:fillRect/>
          </a:stretch>
        </p:blipFill>
        <p:spPr>
          <a:xfrm>
            <a:off x="2015969" y="248031"/>
            <a:ext cx="7167360" cy="2639028"/>
          </a:xfrm>
          <a:prstGeom prst="rect">
            <a:avLst/>
          </a:prstGeom>
        </p:spPr>
      </p:pic>
      <p:sp>
        <p:nvSpPr>
          <p:cNvPr id="7" name="TextBox 6">
            <a:extLst>
              <a:ext uri="{FF2B5EF4-FFF2-40B4-BE49-F238E27FC236}">
                <a16:creationId xmlns:a16="http://schemas.microsoft.com/office/drawing/2014/main" id="{B3FB817D-70CC-C4E2-E624-DA88CE50B98B}"/>
              </a:ext>
            </a:extLst>
          </p:cNvPr>
          <p:cNvSpPr txBox="1"/>
          <p:nvPr/>
        </p:nvSpPr>
        <p:spPr>
          <a:xfrm>
            <a:off x="2015969" y="2969342"/>
            <a:ext cx="4467890" cy="923330"/>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Book Antiqua" panose="02040602050305030304" pitchFamily="18" charset="0"/>
              </a:rPr>
              <a:t>Products where original price is given</a:t>
            </a:r>
          </a:p>
          <a:p>
            <a:r>
              <a:rPr lang="en-US" dirty="0">
                <a:latin typeface="Book Antiqua" panose="02040602050305030304" pitchFamily="18" charset="0"/>
              </a:rPr>
              <a:t>      </a:t>
            </a:r>
            <a:r>
              <a:rPr lang="en-US" i="1" dirty="0">
                <a:solidFill>
                  <a:srgbClr val="35898B"/>
                </a:solidFill>
                <a:latin typeface="Book Antiqua" panose="02040602050305030304" pitchFamily="18" charset="0"/>
              </a:rPr>
              <a:t>select producttitle from furniture_data</a:t>
            </a:r>
          </a:p>
          <a:p>
            <a:r>
              <a:rPr lang="en-US" i="1" dirty="0">
                <a:solidFill>
                  <a:srgbClr val="35898B"/>
                </a:solidFill>
                <a:latin typeface="Book Antiqua" panose="02040602050305030304" pitchFamily="18" charset="0"/>
              </a:rPr>
              <a:t>      where originalprice is not null; </a:t>
            </a:r>
            <a:endParaRPr lang="en-IN" i="1" dirty="0">
              <a:solidFill>
                <a:srgbClr val="35898B"/>
              </a:solidFill>
              <a:latin typeface="Book Antiqua" panose="02040602050305030304" pitchFamily="18" charset="0"/>
            </a:endParaRPr>
          </a:p>
        </p:txBody>
      </p:sp>
      <p:pic>
        <p:nvPicPr>
          <p:cNvPr id="9" name="Picture 8">
            <a:extLst>
              <a:ext uri="{FF2B5EF4-FFF2-40B4-BE49-F238E27FC236}">
                <a16:creationId xmlns:a16="http://schemas.microsoft.com/office/drawing/2014/main" id="{EC5B2AEB-49EA-7E9D-1399-6C60625021C5}"/>
              </a:ext>
            </a:extLst>
          </p:cNvPr>
          <p:cNvPicPr>
            <a:picLocks noChangeAspect="1"/>
          </p:cNvPicPr>
          <p:nvPr/>
        </p:nvPicPr>
        <p:blipFill>
          <a:blip r:embed="rId3"/>
          <a:stretch>
            <a:fillRect/>
          </a:stretch>
        </p:blipFill>
        <p:spPr>
          <a:xfrm>
            <a:off x="2015969" y="3892672"/>
            <a:ext cx="7323058" cy="2386774"/>
          </a:xfrm>
          <a:prstGeom prst="rect">
            <a:avLst/>
          </a:prstGeom>
        </p:spPr>
      </p:pic>
    </p:spTree>
    <p:extLst>
      <p:ext uri="{BB962C8B-B14F-4D97-AF65-F5344CB8AC3E}">
        <p14:creationId xmlns:p14="http://schemas.microsoft.com/office/powerpoint/2010/main" val="12316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32D8-85C4-355F-FCEC-DA8E9A7F6AF4}"/>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Pricing analysis</a:t>
            </a:r>
            <a:endParaRPr lang="en-IN" sz="4400" dirty="0"/>
          </a:p>
        </p:txBody>
      </p:sp>
      <p:sp>
        <p:nvSpPr>
          <p:cNvPr id="3" name="Slide Number Placeholder 2">
            <a:extLst>
              <a:ext uri="{FF2B5EF4-FFF2-40B4-BE49-F238E27FC236}">
                <a16:creationId xmlns:a16="http://schemas.microsoft.com/office/drawing/2014/main" id="{654D9212-BFC7-95AF-07B5-026F81259062}"/>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DD240CB5-697F-D888-41E9-ED2AE7D8AB77}"/>
              </a:ext>
            </a:extLst>
          </p:cNvPr>
          <p:cNvSpPr>
            <a:spLocks noGrp="1"/>
          </p:cNvSpPr>
          <p:nvPr>
            <p:ph type="ftr" sz="quarter" idx="11"/>
          </p:nvPr>
        </p:nvSpPr>
        <p:spPr/>
        <p:txBody>
          <a:bodyPr/>
          <a:lstStyle/>
          <a:p>
            <a:r>
              <a:rPr lang="en-US" noProof="0" dirty="0"/>
              <a:t>Furniture data</a:t>
            </a:r>
          </a:p>
        </p:txBody>
      </p:sp>
      <p:sp>
        <p:nvSpPr>
          <p:cNvPr id="5" name="Date Placeholder 4">
            <a:extLst>
              <a:ext uri="{FF2B5EF4-FFF2-40B4-BE49-F238E27FC236}">
                <a16:creationId xmlns:a16="http://schemas.microsoft.com/office/drawing/2014/main" id="{2F6C9332-E14A-F638-DB08-D3F9CB834416}"/>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CF01859C-8C44-F859-13A9-86A7E79A10A9}"/>
              </a:ext>
            </a:extLst>
          </p:cNvPr>
          <p:cNvSpPr txBox="1"/>
          <p:nvPr/>
        </p:nvSpPr>
        <p:spPr>
          <a:xfrm>
            <a:off x="1818968" y="1317523"/>
            <a:ext cx="4807974"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r>
              <a:rPr lang="en-US" dirty="0">
                <a:latin typeface="Book Antiqua" panose="02040602050305030304" pitchFamily="18" charset="0"/>
              </a:rPr>
              <a:t>10 most expensive products    </a:t>
            </a:r>
          </a:p>
          <a:p>
            <a:endParaRPr lang="en-US" dirty="0">
              <a:latin typeface="Book Antiqua" panose="02040602050305030304" pitchFamily="18" charset="0"/>
            </a:endParaRPr>
          </a:p>
          <a:p>
            <a:r>
              <a:rPr lang="en-US" dirty="0"/>
              <a:t>      </a:t>
            </a:r>
            <a:r>
              <a:rPr lang="en-US" i="1" dirty="0">
                <a:solidFill>
                  <a:srgbClr val="35898B"/>
                </a:solidFill>
                <a:latin typeface="Book Antiqua" panose="02040602050305030304" pitchFamily="18" charset="0"/>
              </a:rPr>
              <a:t>select producttitle, price from furniture_data    </a:t>
            </a:r>
          </a:p>
          <a:p>
            <a:r>
              <a:rPr lang="en-US" i="1" dirty="0">
                <a:solidFill>
                  <a:srgbClr val="35898B"/>
                </a:solidFill>
                <a:latin typeface="Book Antiqua" panose="02040602050305030304" pitchFamily="18" charset="0"/>
              </a:rPr>
              <a:t>      Order by price desc    </a:t>
            </a:r>
          </a:p>
          <a:p>
            <a:r>
              <a:rPr lang="en-US" i="1" dirty="0">
                <a:solidFill>
                  <a:srgbClr val="35898B"/>
                </a:solidFill>
                <a:latin typeface="Book Antiqua" panose="02040602050305030304" pitchFamily="18" charset="0"/>
              </a:rPr>
              <a:t>      limit 10;  </a:t>
            </a:r>
          </a:p>
          <a:p>
            <a:endParaRPr lang="en-IN" i="1" dirty="0">
              <a:solidFill>
                <a:srgbClr val="35898B"/>
              </a:solidFill>
              <a:latin typeface="Book Antiqua" panose="02040602050305030304" pitchFamily="18" charset="0"/>
            </a:endParaRPr>
          </a:p>
        </p:txBody>
      </p:sp>
      <p:pic>
        <p:nvPicPr>
          <p:cNvPr id="8" name="Picture 7">
            <a:extLst>
              <a:ext uri="{FF2B5EF4-FFF2-40B4-BE49-F238E27FC236}">
                <a16:creationId xmlns:a16="http://schemas.microsoft.com/office/drawing/2014/main" id="{783E7420-9959-D897-17EA-3DC6384B8DC7}"/>
              </a:ext>
            </a:extLst>
          </p:cNvPr>
          <p:cNvPicPr>
            <a:picLocks noChangeAspect="1"/>
          </p:cNvPicPr>
          <p:nvPr/>
        </p:nvPicPr>
        <p:blipFill>
          <a:blip r:embed="rId2"/>
          <a:stretch>
            <a:fillRect/>
          </a:stretch>
        </p:blipFill>
        <p:spPr>
          <a:xfrm>
            <a:off x="2163638" y="2916681"/>
            <a:ext cx="7682385" cy="3351869"/>
          </a:xfrm>
          <a:prstGeom prst="rect">
            <a:avLst/>
          </a:prstGeom>
        </p:spPr>
      </p:pic>
    </p:spTree>
    <p:extLst>
      <p:ext uri="{BB962C8B-B14F-4D97-AF65-F5344CB8AC3E}">
        <p14:creationId xmlns:p14="http://schemas.microsoft.com/office/powerpoint/2010/main" val="248257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68229-3A76-7E4D-DED6-AC0BFEAF4F87}"/>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3" name="Footer Placeholder 2">
            <a:extLst>
              <a:ext uri="{FF2B5EF4-FFF2-40B4-BE49-F238E27FC236}">
                <a16:creationId xmlns:a16="http://schemas.microsoft.com/office/drawing/2014/main" id="{5326B2F7-FB1E-98CC-10D5-76A36E097642}"/>
              </a:ext>
            </a:extLst>
          </p:cNvPr>
          <p:cNvSpPr>
            <a:spLocks noGrp="1"/>
          </p:cNvSpPr>
          <p:nvPr>
            <p:ph type="ftr" sz="quarter" idx="11"/>
          </p:nvPr>
        </p:nvSpPr>
        <p:spPr/>
        <p:txBody>
          <a:bodyPr/>
          <a:lstStyle/>
          <a:p>
            <a:r>
              <a:rPr lang="en-US" noProof="0" dirty="0"/>
              <a:t>Furniture data</a:t>
            </a:r>
          </a:p>
        </p:txBody>
      </p:sp>
      <p:sp>
        <p:nvSpPr>
          <p:cNvPr id="4" name="Date Placeholder 3">
            <a:extLst>
              <a:ext uri="{FF2B5EF4-FFF2-40B4-BE49-F238E27FC236}">
                <a16:creationId xmlns:a16="http://schemas.microsoft.com/office/drawing/2014/main" id="{0B32D70F-B507-272E-66D2-BBC8D2E0323F}"/>
              </a:ext>
            </a:extLst>
          </p:cNvPr>
          <p:cNvSpPr>
            <a:spLocks noGrp="1"/>
          </p:cNvSpPr>
          <p:nvPr>
            <p:ph type="dt" sz="half" idx="10"/>
          </p:nvPr>
        </p:nvSpPr>
        <p:spPr/>
        <p:txBody>
          <a:bodyPr/>
          <a:lstStyle/>
          <a:p>
            <a:r>
              <a:rPr lang="en-US" noProof="0" dirty="0"/>
              <a:t>2025</a:t>
            </a:r>
          </a:p>
        </p:txBody>
      </p:sp>
      <p:sp>
        <p:nvSpPr>
          <p:cNvPr id="5" name="TextBox 4">
            <a:extLst>
              <a:ext uri="{FF2B5EF4-FFF2-40B4-BE49-F238E27FC236}">
                <a16:creationId xmlns:a16="http://schemas.microsoft.com/office/drawing/2014/main" id="{D2959FDD-5227-38B5-2FBD-115E4BA6D828}"/>
              </a:ext>
            </a:extLst>
          </p:cNvPr>
          <p:cNvSpPr txBox="1"/>
          <p:nvPr/>
        </p:nvSpPr>
        <p:spPr>
          <a:xfrm>
            <a:off x="1784814" y="914400"/>
            <a:ext cx="7159332" cy="646331"/>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Book Antiqua" panose="02040602050305030304" pitchFamily="18" charset="0"/>
              </a:rPr>
              <a:t>10 least expensive products    </a:t>
            </a:r>
          </a:p>
          <a:p>
            <a:r>
              <a:rPr lang="en-US" dirty="0">
                <a:latin typeface="Book Antiqua" panose="02040602050305030304" pitchFamily="18" charset="0"/>
              </a:rPr>
              <a:t>      </a:t>
            </a:r>
            <a:r>
              <a:rPr lang="en-US" i="1" dirty="0">
                <a:solidFill>
                  <a:srgbClr val="35898B"/>
                </a:solidFill>
                <a:latin typeface="Book Antiqua" panose="02040602050305030304" pitchFamily="18" charset="0"/>
              </a:rPr>
              <a:t>select producttitle, price from furniture_data    order by price    limit 10;</a:t>
            </a:r>
            <a:endParaRPr lang="en-IN" i="1" dirty="0">
              <a:solidFill>
                <a:srgbClr val="35898B"/>
              </a:solidFill>
              <a:latin typeface="Book Antiqua" panose="02040602050305030304" pitchFamily="18" charset="0"/>
            </a:endParaRPr>
          </a:p>
        </p:txBody>
      </p:sp>
      <p:pic>
        <p:nvPicPr>
          <p:cNvPr id="7" name="Picture 6">
            <a:extLst>
              <a:ext uri="{FF2B5EF4-FFF2-40B4-BE49-F238E27FC236}">
                <a16:creationId xmlns:a16="http://schemas.microsoft.com/office/drawing/2014/main" id="{0730E644-E234-DA9E-66CB-64BD8EF4130C}"/>
              </a:ext>
            </a:extLst>
          </p:cNvPr>
          <p:cNvPicPr>
            <a:picLocks noChangeAspect="1"/>
          </p:cNvPicPr>
          <p:nvPr/>
        </p:nvPicPr>
        <p:blipFill>
          <a:blip r:embed="rId2"/>
          <a:stretch>
            <a:fillRect/>
          </a:stretch>
        </p:blipFill>
        <p:spPr>
          <a:xfrm>
            <a:off x="2168272" y="1983519"/>
            <a:ext cx="8476887" cy="3129255"/>
          </a:xfrm>
          <a:prstGeom prst="rect">
            <a:avLst/>
          </a:prstGeom>
        </p:spPr>
      </p:pic>
    </p:spTree>
    <p:extLst>
      <p:ext uri="{BB962C8B-B14F-4D97-AF65-F5344CB8AC3E}">
        <p14:creationId xmlns:p14="http://schemas.microsoft.com/office/powerpoint/2010/main" val="198688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3471F-7F4F-2A1B-D7A8-5E9E51A933F3}"/>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3" name="Footer Placeholder 2">
            <a:extLst>
              <a:ext uri="{FF2B5EF4-FFF2-40B4-BE49-F238E27FC236}">
                <a16:creationId xmlns:a16="http://schemas.microsoft.com/office/drawing/2014/main" id="{499E8BB3-1CA6-6ED0-2857-9CD6604FF66C}"/>
              </a:ext>
            </a:extLst>
          </p:cNvPr>
          <p:cNvSpPr>
            <a:spLocks noGrp="1"/>
          </p:cNvSpPr>
          <p:nvPr>
            <p:ph type="ftr" sz="quarter" idx="11"/>
          </p:nvPr>
        </p:nvSpPr>
        <p:spPr/>
        <p:txBody>
          <a:bodyPr/>
          <a:lstStyle/>
          <a:p>
            <a:r>
              <a:rPr lang="en-US" noProof="0" dirty="0"/>
              <a:t>Furniture data</a:t>
            </a:r>
          </a:p>
        </p:txBody>
      </p:sp>
      <p:sp>
        <p:nvSpPr>
          <p:cNvPr id="4" name="Date Placeholder 3">
            <a:extLst>
              <a:ext uri="{FF2B5EF4-FFF2-40B4-BE49-F238E27FC236}">
                <a16:creationId xmlns:a16="http://schemas.microsoft.com/office/drawing/2014/main" id="{B56122D8-D098-7782-420C-ABB94EEA7436}"/>
              </a:ext>
            </a:extLst>
          </p:cNvPr>
          <p:cNvSpPr>
            <a:spLocks noGrp="1"/>
          </p:cNvSpPr>
          <p:nvPr>
            <p:ph type="dt" sz="half" idx="10"/>
          </p:nvPr>
        </p:nvSpPr>
        <p:spPr/>
        <p:txBody>
          <a:bodyPr/>
          <a:lstStyle/>
          <a:p>
            <a:r>
              <a:rPr lang="en-US" noProof="0" dirty="0"/>
              <a:t>2025</a:t>
            </a:r>
          </a:p>
        </p:txBody>
      </p:sp>
      <p:sp>
        <p:nvSpPr>
          <p:cNvPr id="5" name="TextBox 4">
            <a:extLst>
              <a:ext uri="{FF2B5EF4-FFF2-40B4-BE49-F238E27FC236}">
                <a16:creationId xmlns:a16="http://schemas.microsoft.com/office/drawing/2014/main" id="{12F093B5-8072-50C3-34AB-CA08259026E6}"/>
              </a:ext>
            </a:extLst>
          </p:cNvPr>
          <p:cNvSpPr txBox="1"/>
          <p:nvPr/>
        </p:nvSpPr>
        <p:spPr>
          <a:xfrm>
            <a:off x="1372333" y="747252"/>
            <a:ext cx="9256812"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 Antiqua" panose="02040602050305030304" pitchFamily="18" charset="0"/>
              </a:rPr>
              <a:t>Average discount (where original price is given)</a:t>
            </a:r>
          </a:p>
          <a:p>
            <a:endParaRPr lang="en-US" dirty="0">
              <a:latin typeface="Book Antiqua" panose="02040602050305030304" pitchFamily="18" charset="0"/>
            </a:endParaRPr>
          </a:p>
          <a:p>
            <a:r>
              <a:rPr lang="en-US" dirty="0">
                <a:latin typeface="Book Antiqua" panose="02040602050305030304" pitchFamily="18" charset="0"/>
              </a:rPr>
              <a:t>     </a:t>
            </a:r>
            <a:r>
              <a:rPr lang="en-US" i="1" dirty="0">
                <a:solidFill>
                  <a:srgbClr val="35898B"/>
                </a:solidFill>
                <a:latin typeface="Book Antiqua" panose="02040602050305030304" pitchFamily="18" charset="0"/>
              </a:rPr>
              <a:t>select </a:t>
            </a:r>
            <a:r>
              <a:rPr lang="en-US" i="1" dirty="0" err="1">
                <a:solidFill>
                  <a:srgbClr val="35898B"/>
                </a:solidFill>
                <a:latin typeface="Book Antiqua" panose="02040602050305030304" pitchFamily="18" charset="0"/>
              </a:rPr>
              <a:t>producttitle,originalprice,price,round</a:t>
            </a:r>
            <a:r>
              <a:rPr lang="en-US" i="1" dirty="0">
                <a:solidFill>
                  <a:srgbClr val="35898B"/>
                </a:solidFill>
                <a:latin typeface="Book Antiqua" panose="02040602050305030304" pitchFamily="18" charset="0"/>
              </a:rPr>
              <a:t>((originalprice-price)/originalprice*100,1)as</a:t>
            </a:r>
          </a:p>
          <a:p>
            <a:r>
              <a:rPr lang="en-US" i="1" dirty="0">
                <a:solidFill>
                  <a:srgbClr val="35898B"/>
                </a:solidFill>
                <a:latin typeface="Book Antiqua" panose="02040602050305030304" pitchFamily="18" charset="0"/>
              </a:rPr>
              <a:t>     discount_percentage    from furniture_data where originalprice is not null;</a:t>
            </a:r>
            <a:endParaRPr lang="en-IN" i="1" dirty="0">
              <a:solidFill>
                <a:srgbClr val="35898B"/>
              </a:solidFill>
              <a:latin typeface="Book Antiqua" panose="02040602050305030304" pitchFamily="18" charset="0"/>
            </a:endParaRPr>
          </a:p>
        </p:txBody>
      </p:sp>
      <p:pic>
        <p:nvPicPr>
          <p:cNvPr id="7" name="Picture 6">
            <a:extLst>
              <a:ext uri="{FF2B5EF4-FFF2-40B4-BE49-F238E27FC236}">
                <a16:creationId xmlns:a16="http://schemas.microsoft.com/office/drawing/2014/main" id="{659168CA-E927-A8E1-DC32-C6F261E1D76B}"/>
              </a:ext>
            </a:extLst>
          </p:cNvPr>
          <p:cNvPicPr>
            <a:picLocks noChangeAspect="1"/>
          </p:cNvPicPr>
          <p:nvPr/>
        </p:nvPicPr>
        <p:blipFill>
          <a:blip r:embed="rId2"/>
          <a:stretch>
            <a:fillRect/>
          </a:stretch>
        </p:blipFill>
        <p:spPr>
          <a:xfrm>
            <a:off x="1450389" y="2440275"/>
            <a:ext cx="9575362" cy="3331260"/>
          </a:xfrm>
          <a:prstGeom prst="rect">
            <a:avLst/>
          </a:prstGeom>
        </p:spPr>
      </p:pic>
    </p:spTree>
    <p:extLst>
      <p:ext uri="{BB962C8B-B14F-4D97-AF65-F5344CB8AC3E}">
        <p14:creationId xmlns:p14="http://schemas.microsoft.com/office/powerpoint/2010/main" val="3944727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C354-CF1B-8E94-3373-0344980F2E82}"/>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Sales analysis</a:t>
            </a:r>
            <a:endParaRPr lang="en-IN" sz="4400" dirty="0"/>
          </a:p>
        </p:txBody>
      </p:sp>
      <p:sp>
        <p:nvSpPr>
          <p:cNvPr id="3" name="Slide Number Placeholder 2">
            <a:extLst>
              <a:ext uri="{FF2B5EF4-FFF2-40B4-BE49-F238E27FC236}">
                <a16:creationId xmlns:a16="http://schemas.microsoft.com/office/drawing/2014/main" id="{9C611EAC-F3FD-E3C2-22FA-20CDB61F6022}"/>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Footer Placeholder 3">
            <a:extLst>
              <a:ext uri="{FF2B5EF4-FFF2-40B4-BE49-F238E27FC236}">
                <a16:creationId xmlns:a16="http://schemas.microsoft.com/office/drawing/2014/main" id="{CEBCC32F-0A43-5138-9E78-A54633128DAD}"/>
              </a:ext>
            </a:extLst>
          </p:cNvPr>
          <p:cNvSpPr>
            <a:spLocks noGrp="1"/>
          </p:cNvSpPr>
          <p:nvPr>
            <p:ph type="ftr" sz="quarter" idx="11"/>
          </p:nvPr>
        </p:nvSpPr>
        <p:spPr/>
        <p:txBody>
          <a:bodyPr/>
          <a:lstStyle/>
          <a:p>
            <a:r>
              <a:rPr lang="en-US" dirty="0"/>
              <a:t>Furniture data </a:t>
            </a:r>
            <a:endParaRPr lang="en-US" noProof="0" dirty="0"/>
          </a:p>
        </p:txBody>
      </p:sp>
      <p:sp>
        <p:nvSpPr>
          <p:cNvPr id="5" name="Date Placeholder 4">
            <a:extLst>
              <a:ext uri="{FF2B5EF4-FFF2-40B4-BE49-F238E27FC236}">
                <a16:creationId xmlns:a16="http://schemas.microsoft.com/office/drawing/2014/main" id="{66C2875B-2CF2-C81F-6E2D-B01B3B5AD43F}"/>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55FC96B9-C799-B2AE-220D-7A5720FBB453}"/>
              </a:ext>
            </a:extLst>
          </p:cNvPr>
          <p:cNvSpPr txBox="1"/>
          <p:nvPr/>
        </p:nvSpPr>
        <p:spPr>
          <a:xfrm>
            <a:off x="1929579" y="1377816"/>
            <a:ext cx="6703143" cy="1200329"/>
          </a:xfrm>
          <a:prstGeom prst="rect">
            <a:avLst/>
          </a:prstGeom>
          <a:noFill/>
        </p:spPr>
        <p:txBody>
          <a:bodyPr wrap="square">
            <a:spAutoFit/>
          </a:bodyPr>
          <a:lstStyle/>
          <a:p>
            <a:pPr marL="285750" indent="-285750">
              <a:buFont typeface="Wingdings" panose="05000000000000000000" pitchFamily="2" charset="2"/>
              <a:buChar char="§"/>
            </a:pPr>
            <a:r>
              <a:rPr lang="en-IN" dirty="0"/>
              <a:t> Best-selling products   </a:t>
            </a:r>
          </a:p>
          <a:p>
            <a:endParaRPr lang="en-IN" dirty="0"/>
          </a:p>
          <a:p>
            <a:r>
              <a:rPr lang="en-IN" dirty="0"/>
              <a:t>      </a:t>
            </a:r>
            <a:r>
              <a:rPr lang="en-IN" i="1" dirty="0">
                <a:solidFill>
                  <a:srgbClr val="35898B"/>
                </a:solidFill>
                <a:latin typeface="Book Antiqua" panose="02040602050305030304" pitchFamily="18" charset="0"/>
              </a:rPr>
              <a:t>select producttitle, sold from furniture_data    order by sold desc</a:t>
            </a:r>
          </a:p>
          <a:p>
            <a:r>
              <a:rPr lang="en-IN" i="1" dirty="0">
                <a:solidFill>
                  <a:srgbClr val="35898B"/>
                </a:solidFill>
                <a:latin typeface="Book Antiqua" panose="02040602050305030304" pitchFamily="18" charset="0"/>
              </a:rPr>
              <a:t>      limit 10;</a:t>
            </a:r>
          </a:p>
        </p:txBody>
      </p:sp>
      <p:pic>
        <p:nvPicPr>
          <p:cNvPr id="9" name="Picture 8">
            <a:extLst>
              <a:ext uri="{FF2B5EF4-FFF2-40B4-BE49-F238E27FC236}">
                <a16:creationId xmlns:a16="http://schemas.microsoft.com/office/drawing/2014/main" id="{EAE9F550-3744-2139-2344-D9B5FD51FB51}"/>
              </a:ext>
            </a:extLst>
          </p:cNvPr>
          <p:cNvPicPr>
            <a:picLocks noChangeAspect="1"/>
          </p:cNvPicPr>
          <p:nvPr/>
        </p:nvPicPr>
        <p:blipFill>
          <a:blip r:embed="rId2"/>
          <a:stretch>
            <a:fillRect/>
          </a:stretch>
        </p:blipFill>
        <p:spPr>
          <a:xfrm>
            <a:off x="2145416" y="2793626"/>
            <a:ext cx="7844158" cy="3185728"/>
          </a:xfrm>
          <a:prstGeom prst="rect">
            <a:avLst/>
          </a:prstGeom>
        </p:spPr>
      </p:pic>
    </p:spTree>
    <p:extLst>
      <p:ext uri="{BB962C8B-B14F-4D97-AF65-F5344CB8AC3E}">
        <p14:creationId xmlns:p14="http://schemas.microsoft.com/office/powerpoint/2010/main" val="3789703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6AB2E3-4824-77AA-899D-E27F770E9CDA}"/>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3" name="Footer Placeholder 2">
            <a:extLst>
              <a:ext uri="{FF2B5EF4-FFF2-40B4-BE49-F238E27FC236}">
                <a16:creationId xmlns:a16="http://schemas.microsoft.com/office/drawing/2014/main" id="{50CBC225-9723-81C6-7D5E-BA0C48C4DAB5}"/>
              </a:ext>
            </a:extLst>
          </p:cNvPr>
          <p:cNvSpPr>
            <a:spLocks noGrp="1"/>
          </p:cNvSpPr>
          <p:nvPr>
            <p:ph type="ftr" sz="quarter" idx="11"/>
          </p:nvPr>
        </p:nvSpPr>
        <p:spPr/>
        <p:txBody>
          <a:bodyPr/>
          <a:lstStyle/>
          <a:p>
            <a:r>
              <a:rPr lang="en-US" noProof="0" dirty="0"/>
              <a:t>Furniture data</a:t>
            </a:r>
          </a:p>
        </p:txBody>
      </p:sp>
      <p:sp>
        <p:nvSpPr>
          <p:cNvPr id="4" name="Date Placeholder 3">
            <a:extLst>
              <a:ext uri="{FF2B5EF4-FFF2-40B4-BE49-F238E27FC236}">
                <a16:creationId xmlns:a16="http://schemas.microsoft.com/office/drawing/2014/main" id="{77E7298F-CB85-507F-0BB9-1DA9FDF4BA0D}"/>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8B95DCBF-790F-6783-D66A-0F4278F95B37}"/>
              </a:ext>
            </a:extLst>
          </p:cNvPr>
          <p:cNvSpPr txBox="1"/>
          <p:nvPr/>
        </p:nvSpPr>
        <p:spPr>
          <a:xfrm>
            <a:off x="2057400" y="945196"/>
            <a:ext cx="7391400" cy="923330"/>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least selling products or no sale    </a:t>
            </a:r>
          </a:p>
          <a:p>
            <a:endParaRPr lang="en-IN" dirty="0">
              <a:latin typeface="Book Antiqua" panose="02040602050305030304" pitchFamily="18" charset="0"/>
            </a:endParaRPr>
          </a:p>
          <a:p>
            <a:r>
              <a:rPr lang="en-IN" dirty="0">
                <a:latin typeface="Book Antiqua" panose="02040602050305030304" pitchFamily="18" charset="0"/>
              </a:rPr>
              <a:t>      </a:t>
            </a:r>
            <a:r>
              <a:rPr lang="en-IN" i="1" dirty="0">
                <a:solidFill>
                  <a:srgbClr val="35898B"/>
                </a:solidFill>
                <a:latin typeface="Book Antiqua" panose="02040602050305030304" pitchFamily="18" charset="0"/>
              </a:rPr>
              <a:t>select producttitle, sold from furniture_data    order by sold    limit 10;</a:t>
            </a:r>
          </a:p>
        </p:txBody>
      </p:sp>
      <p:pic>
        <p:nvPicPr>
          <p:cNvPr id="8" name="Picture 7">
            <a:extLst>
              <a:ext uri="{FF2B5EF4-FFF2-40B4-BE49-F238E27FC236}">
                <a16:creationId xmlns:a16="http://schemas.microsoft.com/office/drawing/2014/main" id="{443F91D2-A93A-B6F6-6555-E6B953EF046A}"/>
              </a:ext>
            </a:extLst>
          </p:cNvPr>
          <p:cNvPicPr>
            <a:picLocks noChangeAspect="1"/>
          </p:cNvPicPr>
          <p:nvPr/>
        </p:nvPicPr>
        <p:blipFill>
          <a:blip r:embed="rId2"/>
          <a:stretch>
            <a:fillRect/>
          </a:stretch>
        </p:blipFill>
        <p:spPr>
          <a:xfrm>
            <a:off x="1972893" y="2080022"/>
            <a:ext cx="8973802" cy="3858163"/>
          </a:xfrm>
          <a:prstGeom prst="rect">
            <a:avLst/>
          </a:prstGeom>
        </p:spPr>
      </p:pic>
    </p:spTree>
    <p:extLst>
      <p:ext uri="{BB962C8B-B14F-4D97-AF65-F5344CB8AC3E}">
        <p14:creationId xmlns:p14="http://schemas.microsoft.com/office/powerpoint/2010/main" val="264950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A7D057-AC95-18F1-AC89-BB0D2D07F40C}"/>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3" name="Footer Placeholder 2">
            <a:extLst>
              <a:ext uri="{FF2B5EF4-FFF2-40B4-BE49-F238E27FC236}">
                <a16:creationId xmlns:a16="http://schemas.microsoft.com/office/drawing/2014/main" id="{0CDA8DCB-B468-78B6-EA96-8126213C1591}"/>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749BC6C7-9214-0A65-C7C2-E2294EC0A0C4}"/>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5E321324-602E-05CF-511B-498AFABEB1D4}"/>
              </a:ext>
            </a:extLst>
          </p:cNvPr>
          <p:cNvSpPr txBox="1"/>
          <p:nvPr/>
        </p:nvSpPr>
        <p:spPr>
          <a:xfrm>
            <a:off x="1408471" y="303556"/>
            <a:ext cx="6100916" cy="2862322"/>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Price range by sales    </a:t>
            </a:r>
          </a:p>
          <a:p>
            <a:r>
              <a:rPr lang="en-IN" dirty="0">
                <a:latin typeface="Book Antiqua" panose="02040602050305030304" pitchFamily="18" charset="0"/>
              </a:rPr>
              <a:t>      </a:t>
            </a:r>
            <a:r>
              <a:rPr lang="en-IN" i="1" dirty="0">
                <a:solidFill>
                  <a:srgbClr val="35898B"/>
                </a:solidFill>
                <a:latin typeface="Book Antiqua" panose="02040602050305030304" pitchFamily="18" charset="0"/>
              </a:rPr>
              <a:t>select  case   </a:t>
            </a:r>
          </a:p>
          <a:p>
            <a:r>
              <a:rPr lang="en-IN" i="1" dirty="0">
                <a:solidFill>
                  <a:srgbClr val="35898B"/>
                </a:solidFill>
                <a:latin typeface="Book Antiqua" panose="02040602050305030304" pitchFamily="18" charset="0"/>
              </a:rPr>
              <a:t>      when price &lt;50 then "low price"   </a:t>
            </a:r>
          </a:p>
          <a:p>
            <a:r>
              <a:rPr lang="en-IN" i="1" dirty="0">
                <a:solidFill>
                  <a:srgbClr val="35898B"/>
                </a:solidFill>
                <a:latin typeface="Book Antiqua" panose="02040602050305030304" pitchFamily="18" charset="0"/>
              </a:rPr>
              <a:t>      when price&gt;50 and price&lt;250 then "medium price"  </a:t>
            </a:r>
          </a:p>
          <a:p>
            <a:r>
              <a:rPr lang="en-IN" i="1" dirty="0">
                <a:solidFill>
                  <a:srgbClr val="35898B"/>
                </a:solidFill>
                <a:latin typeface="Book Antiqua" panose="02040602050305030304" pitchFamily="18" charset="0"/>
              </a:rPr>
              <a:t>      when price &gt;200 then "high price"   </a:t>
            </a:r>
          </a:p>
          <a:p>
            <a:r>
              <a:rPr lang="en-IN" i="1" dirty="0">
                <a:solidFill>
                  <a:srgbClr val="35898B"/>
                </a:solidFill>
                <a:latin typeface="Book Antiqua" panose="02040602050305030304" pitchFamily="18" charset="0"/>
              </a:rPr>
              <a:t>      end as product_category,   </a:t>
            </a:r>
          </a:p>
          <a:p>
            <a:r>
              <a:rPr lang="en-IN" i="1" dirty="0">
                <a:solidFill>
                  <a:srgbClr val="35898B"/>
                </a:solidFill>
                <a:latin typeface="Book Antiqua" panose="02040602050305030304" pitchFamily="18" charset="0"/>
              </a:rPr>
              <a:t>      count(*) as product_count,   </a:t>
            </a:r>
          </a:p>
          <a:p>
            <a:r>
              <a:rPr lang="en-IN" i="1" dirty="0">
                <a:solidFill>
                  <a:srgbClr val="35898B"/>
                </a:solidFill>
                <a:latin typeface="Book Antiqua" panose="02040602050305030304" pitchFamily="18" charset="0"/>
              </a:rPr>
              <a:t>      sum(sold) as total_units_sold   from furniture_data   </a:t>
            </a:r>
          </a:p>
          <a:p>
            <a:r>
              <a:rPr lang="en-IN" i="1" dirty="0">
                <a:solidFill>
                  <a:srgbClr val="35898B"/>
                </a:solidFill>
                <a:latin typeface="Book Antiqua" panose="02040602050305030304" pitchFamily="18" charset="0"/>
              </a:rPr>
              <a:t>      group by product_category   </a:t>
            </a:r>
          </a:p>
          <a:p>
            <a:r>
              <a:rPr lang="en-IN" i="1" dirty="0">
                <a:solidFill>
                  <a:srgbClr val="35898B"/>
                </a:solidFill>
                <a:latin typeface="Book Antiqua" panose="02040602050305030304" pitchFamily="18" charset="0"/>
              </a:rPr>
              <a:t>      order by total_units_sold desc;</a:t>
            </a:r>
          </a:p>
        </p:txBody>
      </p:sp>
      <p:pic>
        <p:nvPicPr>
          <p:cNvPr id="8" name="Picture 7">
            <a:extLst>
              <a:ext uri="{FF2B5EF4-FFF2-40B4-BE49-F238E27FC236}">
                <a16:creationId xmlns:a16="http://schemas.microsoft.com/office/drawing/2014/main" id="{655ED4C2-CBDC-9250-F945-490FAFFAB2AD}"/>
              </a:ext>
            </a:extLst>
          </p:cNvPr>
          <p:cNvPicPr>
            <a:picLocks noChangeAspect="1"/>
          </p:cNvPicPr>
          <p:nvPr/>
        </p:nvPicPr>
        <p:blipFill>
          <a:blip r:embed="rId2"/>
          <a:stretch>
            <a:fillRect/>
          </a:stretch>
        </p:blipFill>
        <p:spPr>
          <a:xfrm>
            <a:off x="1840922" y="3294063"/>
            <a:ext cx="9021434" cy="2924583"/>
          </a:xfrm>
          <a:prstGeom prst="rect">
            <a:avLst/>
          </a:prstGeom>
        </p:spPr>
      </p:pic>
    </p:spTree>
    <p:extLst>
      <p:ext uri="{BB962C8B-B14F-4D97-AF65-F5344CB8AC3E}">
        <p14:creationId xmlns:p14="http://schemas.microsoft.com/office/powerpoint/2010/main" val="315659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E703-B6CE-05B8-89B4-0649C48D38FB}"/>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Revenue Insights</a:t>
            </a:r>
            <a:endParaRPr lang="en-IN" sz="4400" dirty="0"/>
          </a:p>
        </p:txBody>
      </p:sp>
      <p:sp>
        <p:nvSpPr>
          <p:cNvPr id="3" name="Slide Number Placeholder 2">
            <a:extLst>
              <a:ext uri="{FF2B5EF4-FFF2-40B4-BE49-F238E27FC236}">
                <a16:creationId xmlns:a16="http://schemas.microsoft.com/office/drawing/2014/main" id="{2E8E0CFF-1B44-1423-04D3-CDE7378DF6DE}"/>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4" name="Footer Placeholder 3">
            <a:extLst>
              <a:ext uri="{FF2B5EF4-FFF2-40B4-BE49-F238E27FC236}">
                <a16:creationId xmlns:a16="http://schemas.microsoft.com/office/drawing/2014/main" id="{69357D97-400A-F7CC-FCCD-62435420A93D}"/>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55185F44-5DF5-7E43-F9BD-5A710B4C5AAB}"/>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BFA0203B-F2A6-F7A6-CB3D-2734963988B9}"/>
              </a:ext>
            </a:extLst>
          </p:cNvPr>
          <p:cNvSpPr txBox="1"/>
          <p:nvPr/>
        </p:nvSpPr>
        <p:spPr>
          <a:xfrm>
            <a:off x="1742768" y="1435961"/>
            <a:ext cx="7568380" cy="923330"/>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Total revenue generated by each product    </a:t>
            </a:r>
          </a:p>
          <a:p>
            <a:r>
              <a:rPr lang="en-IN" i="1" dirty="0">
                <a:solidFill>
                  <a:srgbClr val="35898B"/>
                </a:solidFill>
                <a:latin typeface="Book Antiqua" panose="02040602050305030304" pitchFamily="18" charset="0"/>
              </a:rPr>
              <a:t>     select producttitle, price, sold, ceil(price*sold)  as total_revenue    </a:t>
            </a:r>
          </a:p>
          <a:p>
            <a:r>
              <a:rPr lang="en-IN" i="1" dirty="0">
                <a:solidFill>
                  <a:srgbClr val="35898B"/>
                </a:solidFill>
                <a:latin typeface="Book Antiqua" panose="02040602050305030304" pitchFamily="18" charset="0"/>
              </a:rPr>
              <a:t>     from furniture_data;</a:t>
            </a:r>
          </a:p>
        </p:txBody>
      </p:sp>
      <p:pic>
        <p:nvPicPr>
          <p:cNvPr id="9" name="Picture 8">
            <a:extLst>
              <a:ext uri="{FF2B5EF4-FFF2-40B4-BE49-F238E27FC236}">
                <a16:creationId xmlns:a16="http://schemas.microsoft.com/office/drawing/2014/main" id="{8996F561-56B4-77E4-800B-C29528BBD84F}"/>
              </a:ext>
            </a:extLst>
          </p:cNvPr>
          <p:cNvPicPr>
            <a:picLocks noChangeAspect="1"/>
          </p:cNvPicPr>
          <p:nvPr/>
        </p:nvPicPr>
        <p:blipFill>
          <a:blip r:embed="rId2"/>
          <a:stretch>
            <a:fillRect/>
          </a:stretch>
        </p:blipFill>
        <p:spPr>
          <a:xfrm>
            <a:off x="1874923" y="2773259"/>
            <a:ext cx="9215864" cy="2943636"/>
          </a:xfrm>
          <a:prstGeom prst="rect">
            <a:avLst/>
          </a:prstGeom>
        </p:spPr>
      </p:pic>
    </p:spTree>
    <p:extLst>
      <p:ext uri="{BB962C8B-B14F-4D97-AF65-F5344CB8AC3E}">
        <p14:creationId xmlns:p14="http://schemas.microsoft.com/office/powerpoint/2010/main" val="108577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Table of contents </a:t>
            </a:r>
            <a:br>
              <a:rPr lang="en-US" dirty="0"/>
            </a:br>
            <a:endParaRPr lang="en-US" dirty="0"/>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986726" y="2441448"/>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544010" y="4325112"/>
            <a:ext cx="2227764" cy="630936"/>
          </a:xfrm>
        </p:spPr>
        <p:txBody>
          <a:bodyPr/>
          <a:lstStyle/>
          <a:p>
            <a:r>
              <a:rPr lang="en-US" sz="2400"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Data collection and preparation</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sz="2800" dirty="0"/>
              <a:t> </a:t>
            </a:r>
            <a:r>
              <a:rPr lang="en-IN" sz="2400" dirty="0">
                <a:effectLst/>
                <a:latin typeface="Century Gothic" panose="020B0502020202020204" pitchFamily="34" charset="0"/>
                <a:ea typeface="Calibri" panose="020F0502020204030204" pitchFamily="34" charset="0"/>
                <a:cs typeface="Times New Roman" panose="02020603050405020304" pitchFamily="18" charset="0"/>
              </a:rPr>
              <a:t>Statistical Analysis &amp; Insights</a:t>
            </a:r>
            <a:endParaRPr lang="en-US" sz="2800" dirty="0">
              <a:latin typeface="Century Gothic" panose="020B0502020202020204" pitchFamily="34" charset="0"/>
            </a:endParaRPr>
          </a:p>
          <a:p>
            <a:endParaRPr lang="en-US" sz="2800"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sz="2800" dirty="0">
                <a:latin typeface="Century Gothic" panose="020B0502020202020204" pitchFamily="34" charset="0"/>
              </a:rPr>
              <a:t> </a:t>
            </a:r>
            <a:r>
              <a:rPr lang="en-IN" sz="2400" dirty="0">
                <a:effectLst/>
                <a:latin typeface="Century Gothic" panose="020B0502020202020204" pitchFamily="34" charset="0"/>
                <a:ea typeface="Calibri" panose="020F0502020204030204" pitchFamily="34" charset="0"/>
                <a:cs typeface="Times New Roman" panose="02020603050405020304" pitchFamily="18" charset="0"/>
              </a:rPr>
              <a:t>Exploratory Data Analysis</a:t>
            </a:r>
            <a:endParaRPr lang="en-US" sz="2800" dirty="0">
              <a:latin typeface="Century Gothic" panose="020B0502020202020204" pitchFamily="34" charset="0"/>
            </a:endParaRPr>
          </a:p>
          <a:p>
            <a:endParaRPr lang="en-US" sz="2800" dirty="0">
              <a:latin typeface="Century Gothic" panose="020B0502020202020204" pitchFamily="34" charset="0"/>
            </a:endParaRP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IN" sz="2400" dirty="0">
                <a:latin typeface="Century Gothic" panose="020B0502020202020204" pitchFamily="34" charset="0"/>
                <a:ea typeface="Calibri" panose="020F0502020204030204" pitchFamily="34" charset="0"/>
                <a:cs typeface="Times New Roman" panose="02020603050405020304" pitchFamily="18" charset="0"/>
              </a:rPr>
              <a:t>Conclusion and references</a:t>
            </a:r>
            <a:endParaRPr lang="en-US" sz="2800" dirty="0">
              <a:latin typeface="Century Gothic" panose="020B0502020202020204" pitchFamily="34" charset="0"/>
            </a:endParaRP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Table of contents</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1D01A-4E6D-263F-DCBC-677177CA29CA}"/>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3" name="Footer Placeholder 2">
            <a:extLst>
              <a:ext uri="{FF2B5EF4-FFF2-40B4-BE49-F238E27FC236}">
                <a16:creationId xmlns:a16="http://schemas.microsoft.com/office/drawing/2014/main" id="{1DD1BCD8-DF76-C745-2BD0-9813583071F1}"/>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3F0C9283-988E-6B14-8423-57FCB8140A6D}"/>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AC5E7DA9-B8EA-031C-B520-821CD1C8893C}"/>
              </a:ext>
            </a:extLst>
          </p:cNvPr>
          <p:cNvSpPr txBox="1"/>
          <p:nvPr/>
        </p:nvSpPr>
        <p:spPr>
          <a:xfrm>
            <a:off x="1477771" y="570722"/>
            <a:ext cx="8640097" cy="923330"/>
          </a:xfrm>
          <a:prstGeom prst="rect">
            <a:avLst/>
          </a:prstGeom>
          <a:noFill/>
        </p:spPr>
        <p:txBody>
          <a:bodyPr wrap="square">
            <a:spAutoFit/>
          </a:bodyPr>
          <a:lstStyle/>
          <a:p>
            <a:pPr marL="285750" indent="-285750">
              <a:buFont typeface="Wingdings" panose="05000000000000000000" pitchFamily="2" charset="2"/>
              <a:buChar char="§"/>
            </a:pPr>
            <a:r>
              <a:rPr lang="en-IN" dirty="0"/>
              <a:t> </a:t>
            </a:r>
            <a:r>
              <a:rPr lang="en-IN" dirty="0">
                <a:latin typeface="Book Antiqua" panose="02040602050305030304" pitchFamily="18" charset="0"/>
              </a:rPr>
              <a:t>Identifying the top products contributing most to the revenue.</a:t>
            </a:r>
          </a:p>
          <a:p>
            <a:r>
              <a:rPr lang="en-IN" dirty="0">
                <a:latin typeface="Book Antiqua" panose="02040602050305030304" pitchFamily="18" charset="0"/>
              </a:rPr>
              <a:t>      </a:t>
            </a:r>
            <a:r>
              <a:rPr lang="en-IN" i="1" dirty="0">
                <a:solidFill>
                  <a:srgbClr val="35898B"/>
                </a:solidFill>
                <a:latin typeface="Book Antiqua" panose="02040602050305030304" pitchFamily="18" charset="0"/>
              </a:rPr>
              <a:t>select producttitle, ceil(price*sold)   as total_revenue    </a:t>
            </a:r>
          </a:p>
          <a:p>
            <a:r>
              <a:rPr lang="en-IN" i="1" dirty="0">
                <a:solidFill>
                  <a:srgbClr val="35898B"/>
                </a:solidFill>
                <a:latin typeface="Book Antiqua" panose="02040602050305030304" pitchFamily="18" charset="0"/>
              </a:rPr>
              <a:t>      from furniture_data   order by total_revenue desc   limit 10;</a:t>
            </a:r>
          </a:p>
        </p:txBody>
      </p:sp>
      <p:pic>
        <p:nvPicPr>
          <p:cNvPr id="8" name="Picture 7">
            <a:extLst>
              <a:ext uri="{FF2B5EF4-FFF2-40B4-BE49-F238E27FC236}">
                <a16:creationId xmlns:a16="http://schemas.microsoft.com/office/drawing/2014/main" id="{860AFCBF-322C-7E90-5A0A-F7ECE08A7320}"/>
              </a:ext>
            </a:extLst>
          </p:cNvPr>
          <p:cNvPicPr>
            <a:picLocks noChangeAspect="1"/>
          </p:cNvPicPr>
          <p:nvPr/>
        </p:nvPicPr>
        <p:blipFill>
          <a:blip r:embed="rId2"/>
          <a:stretch>
            <a:fillRect/>
          </a:stretch>
        </p:blipFill>
        <p:spPr>
          <a:xfrm>
            <a:off x="1762702" y="1983229"/>
            <a:ext cx="8708215" cy="3680152"/>
          </a:xfrm>
          <a:prstGeom prst="rect">
            <a:avLst/>
          </a:prstGeom>
        </p:spPr>
      </p:pic>
    </p:spTree>
    <p:extLst>
      <p:ext uri="{BB962C8B-B14F-4D97-AF65-F5344CB8AC3E}">
        <p14:creationId xmlns:p14="http://schemas.microsoft.com/office/powerpoint/2010/main" val="110068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F02E57-E510-9D76-8B1B-EECC65D09907}"/>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3" name="Footer Placeholder 2">
            <a:extLst>
              <a:ext uri="{FF2B5EF4-FFF2-40B4-BE49-F238E27FC236}">
                <a16:creationId xmlns:a16="http://schemas.microsoft.com/office/drawing/2014/main" id="{0025469F-F59D-5DFD-2FB4-4B2E9472EED7}"/>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98E1E69D-532C-B0D2-6EE3-EBCC9518ACB2}"/>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43B2E714-D57E-7A81-E029-755970F0D32E}"/>
              </a:ext>
            </a:extLst>
          </p:cNvPr>
          <p:cNvSpPr txBox="1"/>
          <p:nvPr/>
        </p:nvSpPr>
        <p:spPr>
          <a:xfrm>
            <a:off x="1487129" y="401878"/>
            <a:ext cx="10075605" cy="2585323"/>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Compare revenue from discounted V/S non-discounted items.    </a:t>
            </a:r>
          </a:p>
          <a:p>
            <a:r>
              <a:rPr lang="en-IN" dirty="0">
                <a:latin typeface="Book Antiqua" panose="02040602050305030304" pitchFamily="18" charset="0"/>
              </a:rPr>
              <a:t>      </a:t>
            </a:r>
            <a:r>
              <a:rPr lang="en-IN" i="1" dirty="0">
                <a:solidFill>
                  <a:srgbClr val="35898B"/>
                </a:solidFill>
                <a:latin typeface="Book Antiqua" panose="02040602050305030304" pitchFamily="18" charset="0"/>
              </a:rPr>
              <a:t>select case    </a:t>
            </a:r>
          </a:p>
          <a:p>
            <a:r>
              <a:rPr lang="en-IN" i="1" dirty="0">
                <a:solidFill>
                  <a:srgbClr val="35898B"/>
                </a:solidFill>
                <a:latin typeface="Book Antiqua" panose="02040602050305030304" pitchFamily="18" charset="0"/>
              </a:rPr>
              <a:t>      when originalprice is not null and originalprice&gt;price then "discounted"    </a:t>
            </a:r>
          </a:p>
          <a:p>
            <a:r>
              <a:rPr lang="en-IN" i="1" dirty="0">
                <a:solidFill>
                  <a:srgbClr val="35898B"/>
                </a:solidFill>
                <a:latin typeface="Book Antiqua" panose="02040602050305030304" pitchFamily="18" charset="0"/>
              </a:rPr>
              <a:t>      else "not discounted"    </a:t>
            </a:r>
          </a:p>
          <a:p>
            <a:r>
              <a:rPr lang="en-IN" i="1" dirty="0">
                <a:solidFill>
                  <a:srgbClr val="35898B"/>
                </a:solidFill>
                <a:latin typeface="Book Antiqua" panose="02040602050305030304" pitchFamily="18" charset="0"/>
              </a:rPr>
              <a:t>      end as discount_category,    </a:t>
            </a:r>
          </a:p>
          <a:p>
            <a:r>
              <a:rPr lang="en-IN" i="1" dirty="0">
                <a:solidFill>
                  <a:srgbClr val="35898B"/>
                </a:solidFill>
                <a:latin typeface="Book Antiqua" panose="02040602050305030304" pitchFamily="18" charset="0"/>
              </a:rPr>
              <a:t>      count(*) as product_count,    </a:t>
            </a:r>
          </a:p>
          <a:p>
            <a:r>
              <a:rPr lang="en-IN" i="1" dirty="0">
                <a:solidFill>
                  <a:srgbClr val="35898B"/>
                </a:solidFill>
                <a:latin typeface="Book Antiqua" panose="02040602050305030304" pitchFamily="18" charset="0"/>
              </a:rPr>
              <a:t>      floor(sum(price*sold)) as total_revenue    </a:t>
            </a:r>
          </a:p>
          <a:p>
            <a:r>
              <a:rPr lang="en-IN" i="1" dirty="0">
                <a:solidFill>
                  <a:srgbClr val="35898B"/>
                </a:solidFill>
                <a:latin typeface="Book Antiqua" panose="02040602050305030304" pitchFamily="18" charset="0"/>
              </a:rPr>
              <a:t>      from furniture_data     </a:t>
            </a:r>
          </a:p>
          <a:p>
            <a:r>
              <a:rPr lang="en-IN" i="1" dirty="0">
                <a:solidFill>
                  <a:srgbClr val="35898B"/>
                </a:solidFill>
                <a:latin typeface="Book Antiqua" panose="02040602050305030304" pitchFamily="18" charset="0"/>
              </a:rPr>
              <a:t>      group by discount_category;</a:t>
            </a:r>
          </a:p>
        </p:txBody>
      </p:sp>
      <p:pic>
        <p:nvPicPr>
          <p:cNvPr id="8" name="Picture 7">
            <a:extLst>
              <a:ext uri="{FF2B5EF4-FFF2-40B4-BE49-F238E27FC236}">
                <a16:creationId xmlns:a16="http://schemas.microsoft.com/office/drawing/2014/main" id="{DEDB0036-62F8-CF06-9777-381270FAE524}"/>
              </a:ext>
            </a:extLst>
          </p:cNvPr>
          <p:cNvPicPr>
            <a:picLocks noChangeAspect="1"/>
          </p:cNvPicPr>
          <p:nvPr/>
        </p:nvPicPr>
        <p:blipFill>
          <a:blip r:embed="rId2"/>
          <a:stretch>
            <a:fillRect/>
          </a:stretch>
        </p:blipFill>
        <p:spPr>
          <a:xfrm>
            <a:off x="1630784" y="3254429"/>
            <a:ext cx="8821381" cy="2905530"/>
          </a:xfrm>
          <a:prstGeom prst="rect">
            <a:avLst/>
          </a:prstGeom>
        </p:spPr>
      </p:pic>
    </p:spTree>
    <p:extLst>
      <p:ext uri="{BB962C8B-B14F-4D97-AF65-F5344CB8AC3E}">
        <p14:creationId xmlns:p14="http://schemas.microsoft.com/office/powerpoint/2010/main" val="396195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DA42-C9BA-D6CE-91DE-382F11576EB9}"/>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 Category-based trends</a:t>
            </a:r>
            <a:endParaRPr lang="en-IN" sz="4400" dirty="0"/>
          </a:p>
        </p:txBody>
      </p:sp>
      <p:sp>
        <p:nvSpPr>
          <p:cNvPr id="3" name="Slide Number Placeholder 2">
            <a:extLst>
              <a:ext uri="{FF2B5EF4-FFF2-40B4-BE49-F238E27FC236}">
                <a16:creationId xmlns:a16="http://schemas.microsoft.com/office/drawing/2014/main" id="{B8AE973F-9817-EE50-D2FA-EBCC91AF2FA4}"/>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4" name="Footer Placeholder 3">
            <a:extLst>
              <a:ext uri="{FF2B5EF4-FFF2-40B4-BE49-F238E27FC236}">
                <a16:creationId xmlns:a16="http://schemas.microsoft.com/office/drawing/2014/main" id="{0D6A13B8-8760-2BE6-D77E-307D1A9D4596}"/>
              </a:ext>
            </a:extLst>
          </p:cNvPr>
          <p:cNvSpPr>
            <a:spLocks noGrp="1"/>
          </p:cNvSpPr>
          <p:nvPr>
            <p:ph type="ftr" sz="quarter" idx="11"/>
          </p:nvPr>
        </p:nvSpPr>
        <p:spPr/>
        <p:txBody>
          <a:bodyPr/>
          <a:lstStyle/>
          <a:p>
            <a:r>
              <a:rPr lang="en-US" noProof="0" dirty="0" err="1"/>
              <a:t>Furnit</a:t>
            </a:r>
            <a:r>
              <a:rPr lang="en-US" dirty="0" err="1"/>
              <a:t>ure</a:t>
            </a:r>
            <a:r>
              <a:rPr lang="en-US" noProof="0" dirty="0"/>
              <a:t> data </a:t>
            </a:r>
          </a:p>
        </p:txBody>
      </p:sp>
      <p:sp>
        <p:nvSpPr>
          <p:cNvPr id="5" name="Date Placeholder 4">
            <a:extLst>
              <a:ext uri="{FF2B5EF4-FFF2-40B4-BE49-F238E27FC236}">
                <a16:creationId xmlns:a16="http://schemas.microsoft.com/office/drawing/2014/main" id="{852DD0C1-183D-2510-199B-EDF77BA8CC52}"/>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78C3FE3A-C675-AE91-627B-A05362A980B7}"/>
              </a:ext>
            </a:extLst>
          </p:cNvPr>
          <p:cNvSpPr txBox="1"/>
          <p:nvPr/>
        </p:nvSpPr>
        <p:spPr>
          <a:xfrm>
            <a:off x="1959078" y="1453587"/>
            <a:ext cx="9859296" cy="1754326"/>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Analysis based on demand of the product</a:t>
            </a:r>
            <a:r>
              <a:rPr lang="en-IN" dirty="0"/>
              <a:t>     </a:t>
            </a:r>
          </a:p>
          <a:p>
            <a:r>
              <a:rPr lang="en-IN" dirty="0"/>
              <a:t>      </a:t>
            </a:r>
            <a:r>
              <a:rPr lang="en-IN" i="1" dirty="0">
                <a:solidFill>
                  <a:srgbClr val="35898B"/>
                </a:solidFill>
                <a:latin typeface="Book Antiqua" panose="02040602050305030304" pitchFamily="18" charset="0"/>
              </a:rPr>
              <a:t>select producttitle, sold,  case    </a:t>
            </a:r>
          </a:p>
          <a:p>
            <a:r>
              <a:rPr lang="en-IN" i="1" dirty="0">
                <a:solidFill>
                  <a:srgbClr val="35898B"/>
                </a:solidFill>
                <a:latin typeface="Book Antiqua" panose="02040602050305030304" pitchFamily="18" charset="0"/>
              </a:rPr>
              <a:t>      when sold &gt;=(select avg(sold) from furniture) then "high demand"       </a:t>
            </a:r>
          </a:p>
          <a:p>
            <a:r>
              <a:rPr lang="en-IN" i="1" dirty="0">
                <a:solidFill>
                  <a:srgbClr val="35898B"/>
                </a:solidFill>
                <a:latin typeface="Book Antiqua" panose="02040602050305030304" pitchFamily="18" charset="0"/>
              </a:rPr>
              <a:t>      else "low demand"    </a:t>
            </a:r>
          </a:p>
          <a:p>
            <a:r>
              <a:rPr lang="en-IN" i="1" dirty="0">
                <a:solidFill>
                  <a:srgbClr val="35898B"/>
                </a:solidFill>
                <a:latin typeface="Book Antiqua" panose="02040602050305030304" pitchFamily="18" charset="0"/>
              </a:rPr>
              <a:t>      end as product_demand     </a:t>
            </a:r>
          </a:p>
          <a:p>
            <a:r>
              <a:rPr lang="en-IN" i="1" dirty="0">
                <a:solidFill>
                  <a:srgbClr val="35898B"/>
                </a:solidFill>
                <a:latin typeface="Book Antiqua" panose="02040602050305030304" pitchFamily="18" charset="0"/>
              </a:rPr>
              <a:t>      from furniture_data;</a:t>
            </a:r>
          </a:p>
        </p:txBody>
      </p:sp>
      <p:pic>
        <p:nvPicPr>
          <p:cNvPr id="9" name="Picture 8">
            <a:extLst>
              <a:ext uri="{FF2B5EF4-FFF2-40B4-BE49-F238E27FC236}">
                <a16:creationId xmlns:a16="http://schemas.microsoft.com/office/drawing/2014/main" id="{9BA1CD0E-727A-3379-1057-8500E3504532}"/>
              </a:ext>
            </a:extLst>
          </p:cNvPr>
          <p:cNvPicPr>
            <a:picLocks noChangeAspect="1"/>
          </p:cNvPicPr>
          <p:nvPr/>
        </p:nvPicPr>
        <p:blipFill>
          <a:blip r:embed="rId2"/>
          <a:stretch>
            <a:fillRect/>
          </a:stretch>
        </p:blipFill>
        <p:spPr>
          <a:xfrm>
            <a:off x="2324015" y="3207913"/>
            <a:ext cx="7560399" cy="3068717"/>
          </a:xfrm>
          <a:prstGeom prst="rect">
            <a:avLst/>
          </a:prstGeom>
        </p:spPr>
      </p:pic>
    </p:spTree>
    <p:extLst>
      <p:ext uri="{BB962C8B-B14F-4D97-AF65-F5344CB8AC3E}">
        <p14:creationId xmlns:p14="http://schemas.microsoft.com/office/powerpoint/2010/main" val="39802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0BCB-FFA9-9E08-0731-306746132AB0}"/>
              </a:ext>
            </a:extLst>
          </p:cNvPr>
          <p:cNvSpPr>
            <a:spLocks noGrp="1"/>
          </p:cNvSpPr>
          <p:nvPr>
            <p:ph type="title"/>
          </p:nvPr>
        </p:nvSpPr>
        <p:spPr/>
        <p:txBody>
          <a:bodyPr/>
          <a:lstStyle/>
          <a:p>
            <a:pPr marL="857250" indent="-857250" algn="l">
              <a:buFont typeface="Wingdings" panose="05000000000000000000" pitchFamily="2" charset="2"/>
              <a:buChar char="v"/>
            </a:pPr>
            <a:r>
              <a:rPr lang="en-US" sz="4400" dirty="0"/>
              <a:t>Shipping Impact</a:t>
            </a:r>
            <a:endParaRPr lang="en-IN" sz="4400" dirty="0"/>
          </a:p>
        </p:txBody>
      </p:sp>
      <p:sp>
        <p:nvSpPr>
          <p:cNvPr id="3" name="Slide Number Placeholder 2">
            <a:extLst>
              <a:ext uri="{FF2B5EF4-FFF2-40B4-BE49-F238E27FC236}">
                <a16:creationId xmlns:a16="http://schemas.microsoft.com/office/drawing/2014/main" id="{AD2C4E02-9BB8-1AE6-AAAC-0B075C0911A2}"/>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4" name="Footer Placeholder 3">
            <a:extLst>
              <a:ext uri="{FF2B5EF4-FFF2-40B4-BE49-F238E27FC236}">
                <a16:creationId xmlns:a16="http://schemas.microsoft.com/office/drawing/2014/main" id="{B40D055E-9B75-5B75-16C4-BF09E548CD64}"/>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71A10ADE-96C0-6ED1-5B26-A8FADEED22BA}"/>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07D86414-172F-4E64-F265-09DAC5A6330E}"/>
              </a:ext>
            </a:extLst>
          </p:cNvPr>
          <p:cNvSpPr txBox="1"/>
          <p:nvPr/>
        </p:nvSpPr>
        <p:spPr>
          <a:xfrm>
            <a:off x="1978740" y="1308141"/>
            <a:ext cx="9003891" cy="923330"/>
          </a:xfrm>
          <a:prstGeom prst="rect">
            <a:avLst/>
          </a:prstGeom>
          <a:noFill/>
        </p:spPr>
        <p:txBody>
          <a:bodyPr wrap="square">
            <a:spAutoFit/>
          </a:bodyPr>
          <a:lstStyle/>
          <a:p>
            <a:pPr marL="285750" indent="-285750">
              <a:buFont typeface="Wingdings" panose="05000000000000000000" pitchFamily="2" charset="2"/>
              <a:buChar char="§"/>
            </a:pPr>
            <a:r>
              <a:rPr lang="en-IN" dirty="0">
                <a:latin typeface="Book Antiqua" panose="02040602050305030304" pitchFamily="18" charset="0"/>
              </a:rPr>
              <a:t>Comparing price distribution for products with different tagtext values.    </a:t>
            </a:r>
          </a:p>
          <a:p>
            <a:r>
              <a:rPr lang="en-IN" dirty="0">
                <a:latin typeface="Book Antiqua" panose="02040602050305030304" pitchFamily="18" charset="0"/>
              </a:rPr>
              <a:t>      </a:t>
            </a:r>
            <a:r>
              <a:rPr lang="en-IN" i="1" dirty="0">
                <a:solidFill>
                  <a:srgbClr val="35898B"/>
                </a:solidFill>
                <a:latin typeface="Book Antiqua" panose="02040602050305030304" pitchFamily="18" charset="0"/>
              </a:rPr>
              <a:t>select tagtext, ceil(sum(price)) as total_sum_of_price from furniture_data    </a:t>
            </a:r>
          </a:p>
          <a:p>
            <a:r>
              <a:rPr lang="en-IN" i="1" dirty="0">
                <a:solidFill>
                  <a:srgbClr val="35898B"/>
                </a:solidFill>
                <a:latin typeface="Book Antiqua" panose="02040602050305030304" pitchFamily="18" charset="0"/>
              </a:rPr>
              <a:t>      group by tagtext;</a:t>
            </a:r>
          </a:p>
        </p:txBody>
      </p:sp>
      <p:pic>
        <p:nvPicPr>
          <p:cNvPr id="9" name="Picture 8">
            <a:extLst>
              <a:ext uri="{FF2B5EF4-FFF2-40B4-BE49-F238E27FC236}">
                <a16:creationId xmlns:a16="http://schemas.microsoft.com/office/drawing/2014/main" id="{099F73CB-895F-8483-80AE-89C512478A18}"/>
              </a:ext>
            </a:extLst>
          </p:cNvPr>
          <p:cNvPicPr>
            <a:picLocks noChangeAspect="1"/>
          </p:cNvPicPr>
          <p:nvPr/>
        </p:nvPicPr>
        <p:blipFill>
          <a:blip r:embed="rId2"/>
          <a:stretch>
            <a:fillRect/>
          </a:stretch>
        </p:blipFill>
        <p:spPr>
          <a:xfrm>
            <a:off x="2190633" y="2871582"/>
            <a:ext cx="9078592" cy="2943636"/>
          </a:xfrm>
          <a:prstGeom prst="rect">
            <a:avLst/>
          </a:prstGeom>
        </p:spPr>
      </p:pic>
    </p:spTree>
    <p:extLst>
      <p:ext uri="{BB962C8B-B14F-4D97-AF65-F5344CB8AC3E}">
        <p14:creationId xmlns:p14="http://schemas.microsoft.com/office/powerpoint/2010/main" val="3781909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67B5-792D-B889-EDEE-5672C7313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A898D-8F7E-7D4C-9D30-1DBA9C5F1569}"/>
              </a:ext>
            </a:extLst>
          </p:cNvPr>
          <p:cNvSpPr>
            <a:spLocks noGrp="1"/>
          </p:cNvSpPr>
          <p:nvPr>
            <p:ph type="title"/>
          </p:nvPr>
        </p:nvSpPr>
        <p:spPr>
          <a:xfrm>
            <a:off x="117987" y="1602658"/>
            <a:ext cx="4650658" cy="4807974"/>
          </a:xfrm>
        </p:spPr>
        <p:txBody>
          <a:bodyPr/>
          <a:lstStyle/>
          <a:p>
            <a:r>
              <a:rPr lang="en-IN" sz="6600" u="sng" dirty="0">
                <a:effectLst/>
                <a:latin typeface="Baskerville Old Face" panose="02020602080505020303" pitchFamily="18" charset="0"/>
                <a:ea typeface="Calibri" panose="020F0502020204030204" pitchFamily="34" charset="0"/>
                <a:cs typeface="Times New Roman" panose="02020603050405020304" pitchFamily="18" charset="0"/>
              </a:rPr>
              <a:t>Exploratory Data Analysis</a:t>
            </a:r>
            <a:endParaRPr lang="en-IN" sz="28700" u="sng" dirty="0"/>
          </a:p>
        </p:txBody>
      </p:sp>
      <p:sp>
        <p:nvSpPr>
          <p:cNvPr id="3" name="Text Placeholder 2">
            <a:extLst>
              <a:ext uri="{FF2B5EF4-FFF2-40B4-BE49-F238E27FC236}">
                <a16:creationId xmlns:a16="http://schemas.microsoft.com/office/drawing/2014/main" id="{75A4315D-6D3C-20A7-0FDB-E2DC2DEE3E98}"/>
              </a:ext>
            </a:extLst>
          </p:cNvPr>
          <p:cNvSpPr>
            <a:spLocks noGrp="1"/>
          </p:cNvSpPr>
          <p:nvPr>
            <p:ph type="body" idx="1"/>
          </p:nvPr>
        </p:nvSpPr>
        <p:spPr/>
        <p:txBody>
          <a:bodyPr/>
          <a:lstStyle/>
          <a:p>
            <a:r>
              <a:rPr lang="en-US" dirty="0"/>
              <a:t> </a:t>
            </a:r>
          </a:p>
          <a:p>
            <a:endParaRPr lang="en-IN" dirty="0"/>
          </a:p>
        </p:txBody>
      </p:sp>
      <p:pic>
        <p:nvPicPr>
          <p:cNvPr id="1026" name="Picture 2" descr="Why Exploratory Data Analysis is Important for Data Analysis">
            <a:extLst>
              <a:ext uri="{FF2B5EF4-FFF2-40B4-BE49-F238E27FC236}">
                <a16:creationId xmlns:a16="http://schemas.microsoft.com/office/drawing/2014/main" id="{C47B5EDE-D07F-5B84-EAE2-47BC307556A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9500" r="19500"/>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5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013-F2E8-997A-AE47-10C0AF60B909}"/>
              </a:ext>
            </a:extLst>
          </p:cNvPr>
          <p:cNvSpPr>
            <a:spLocks noGrp="1"/>
          </p:cNvSpPr>
          <p:nvPr>
            <p:ph type="title"/>
          </p:nvPr>
        </p:nvSpPr>
        <p:spPr>
          <a:xfrm>
            <a:off x="683619" y="49948"/>
            <a:ext cx="9912096" cy="1014984"/>
          </a:xfrm>
        </p:spPr>
        <p:txBody>
          <a:bodyPr/>
          <a:lstStyle/>
          <a:p>
            <a:pPr marL="857250" indent="-857250" algn="l">
              <a:buFont typeface="Wingdings" panose="05000000000000000000" pitchFamily="2" charset="2"/>
              <a:buChar char="ü"/>
            </a:pPr>
            <a:r>
              <a:rPr lang="en-US" sz="3200" dirty="0"/>
              <a:t>Top 10 best selling products</a:t>
            </a:r>
            <a:endParaRPr lang="en-IN" sz="3200" dirty="0"/>
          </a:p>
        </p:txBody>
      </p:sp>
      <p:sp>
        <p:nvSpPr>
          <p:cNvPr id="3" name="Slide Number Placeholder 2">
            <a:extLst>
              <a:ext uri="{FF2B5EF4-FFF2-40B4-BE49-F238E27FC236}">
                <a16:creationId xmlns:a16="http://schemas.microsoft.com/office/drawing/2014/main" id="{036E040A-1F7E-E395-ADA3-30CBE42A7E35}"/>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4" name="Footer Placeholder 3">
            <a:extLst>
              <a:ext uri="{FF2B5EF4-FFF2-40B4-BE49-F238E27FC236}">
                <a16:creationId xmlns:a16="http://schemas.microsoft.com/office/drawing/2014/main" id="{D3F7CC74-6723-71AD-36FD-CDC30E568A3E}"/>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0626D076-F6E8-4A82-1584-4D1EC01FBD12}"/>
              </a:ext>
            </a:extLst>
          </p:cNvPr>
          <p:cNvSpPr>
            <a:spLocks noGrp="1"/>
          </p:cNvSpPr>
          <p:nvPr>
            <p:ph type="dt" sz="half" idx="10"/>
          </p:nvPr>
        </p:nvSpPr>
        <p:spPr/>
        <p:txBody>
          <a:bodyPr/>
          <a:lstStyle/>
          <a:p>
            <a:r>
              <a:rPr lang="en-US" noProof="0" dirty="0"/>
              <a:t>2025</a:t>
            </a:r>
          </a:p>
        </p:txBody>
      </p:sp>
      <p:sp>
        <p:nvSpPr>
          <p:cNvPr id="6" name="Rectangle 1">
            <a:extLst>
              <a:ext uri="{FF2B5EF4-FFF2-40B4-BE49-F238E27FC236}">
                <a16:creationId xmlns:a16="http://schemas.microsoft.com/office/drawing/2014/main" id="{C8581336-66AC-5BC6-C472-A981AE5A6719}"/>
              </a:ext>
            </a:extLst>
          </p:cNvPr>
          <p:cNvSpPr>
            <a:spLocks noChangeArrowheads="1"/>
          </p:cNvSpPr>
          <p:nvPr/>
        </p:nvSpPr>
        <p:spPr bwMode="auto">
          <a:xfrm>
            <a:off x="1582992" y="5385241"/>
            <a:ext cx="956678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Best Seller</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L Shaped Sofa Velvet Reversible Sectional Sofa</a:t>
            </a:r>
            <a:r>
              <a:rPr kumimoji="0" lang="en-US" altLang="en-US" sz="1200" b="0" i="0" u="none" strike="noStrike" cap="none" normalizeH="0" baseline="0" dirty="0">
                <a:ln>
                  <a:noFill/>
                </a:ln>
                <a:solidFill>
                  <a:schemeClr val="tx1"/>
                </a:solidFill>
                <a:effectLst/>
                <a:latin typeface="Arial" panose="020B0604020202020204" pitchFamily="34" charset="0"/>
              </a:rPr>
              <a:t> – 41 units sold. Big hit due to storage + comfort +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Trend Alert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Convertible Sectional Sofas</a:t>
            </a:r>
            <a:r>
              <a:rPr kumimoji="0" lang="en-US" altLang="en-US" sz="1200" b="0" i="0" u="none" strike="noStrike" cap="none" normalizeH="0" baseline="0" dirty="0">
                <a:ln>
                  <a:noFill/>
                </a:ln>
                <a:solidFill>
                  <a:schemeClr val="tx1"/>
                </a:solidFill>
                <a:effectLst/>
                <a:latin typeface="Arial" panose="020B0604020202020204" pitchFamily="34" charset="0"/>
              </a:rPr>
              <a:t> dominate the list – modular, multi-use furniture is in demand.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Outdoor Boom</a:t>
            </a:r>
            <a:r>
              <a:rPr kumimoji="0" lang="en-US" altLang="en-US" sz="1200" b="0" i="0" u="none" strike="noStrike" cap="none" normalizeH="0" baseline="0" dirty="0">
                <a:ln>
                  <a:noFill/>
                </a:ln>
                <a:solidFill>
                  <a:schemeClr val="tx1"/>
                </a:solidFill>
                <a:effectLst/>
                <a:latin typeface="Arial" panose="020B0604020202020204" pitchFamily="34" charset="0"/>
              </a:rPr>
              <a:t>: 4 out of top 10 are </a:t>
            </a:r>
            <a:r>
              <a:rPr kumimoji="0" lang="en-US" altLang="en-US" sz="1200" b="1" i="0" u="none" strike="noStrike" cap="none" normalizeH="0" baseline="0" dirty="0">
                <a:ln>
                  <a:noFill/>
                </a:ln>
                <a:solidFill>
                  <a:schemeClr val="tx1"/>
                </a:solidFill>
                <a:effectLst/>
                <a:latin typeface="Arial" panose="020B0604020202020204" pitchFamily="34" charset="0"/>
              </a:rPr>
              <a:t>outdoor sets</a:t>
            </a:r>
            <a:r>
              <a:rPr kumimoji="0" lang="en-US" altLang="en-US" sz="1200" b="0" i="0" u="none" strike="noStrike" cap="none" normalizeH="0" baseline="0" dirty="0">
                <a:ln>
                  <a:noFill/>
                </a:ln>
                <a:solidFill>
                  <a:schemeClr val="tx1"/>
                </a:solidFill>
                <a:effectLst/>
                <a:latin typeface="Arial" panose="020B0604020202020204" pitchFamily="34" charset="0"/>
              </a:rPr>
              <a:t> – growing interest in patio and garden setups.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Features &gt; Price</a:t>
            </a:r>
            <a:r>
              <a:rPr kumimoji="0" lang="en-US" altLang="en-US" sz="1200" b="0" i="0" u="none" strike="noStrike" cap="none" normalizeH="0" baseline="0" dirty="0">
                <a:ln>
                  <a:noFill/>
                </a:ln>
                <a:solidFill>
                  <a:schemeClr val="tx1"/>
                </a:solidFill>
                <a:effectLst/>
                <a:latin typeface="Arial" panose="020B0604020202020204" pitchFamily="34" charset="0"/>
              </a:rPr>
              <a:t>: Products with added features (like storage/chaise) sell better even if priced higher.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Hot Categories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Living room seating</a:t>
            </a:r>
            <a:r>
              <a:rPr kumimoji="0" lang="en-US" altLang="en-US" sz="1200" b="0" i="0" u="none" strike="noStrike" cap="none" normalizeH="0" baseline="0" dirty="0">
                <a:ln>
                  <a:noFill/>
                </a:ln>
                <a:solidFill>
                  <a:schemeClr val="tx1"/>
                </a:solidFill>
                <a:effectLst/>
                <a:latin typeface="Arial" panose="020B0604020202020204" pitchFamily="34" charset="0"/>
              </a:rPr>
              <a:t> and </a:t>
            </a:r>
            <a:r>
              <a:rPr kumimoji="0" lang="en-US" altLang="en-US" sz="1200" b="1" i="0" u="none" strike="noStrike" cap="none" normalizeH="0" baseline="0" dirty="0">
                <a:ln>
                  <a:noFill/>
                </a:ln>
                <a:solidFill>
                  <a:schemeClr val="tx1"/>
                </a:solidFill>
                <a:effectLst/>
                <a:latin typeface="Arial" panose="020B0604020202020204" pitchFamily="34" charset="0"/>
              </a:rPr>
              <a:t>outdoor furniture</a:t>
            </a:r>
            <a:r>
              <a:rPr kumimoji="0" lang="en-US" altLang="en-US" sz="1200" b="0" i="0" u="none" strike="noStrike" cap="none" normalizeH="0" baseline="0" dirty="0">
                <a:ln>
                  <a:noFill/>
                </a:ln>
                <a:solidFill>
                  <a:schemeClr val="tx1"/>
                </a:solidFill>
                <a:effectLst/>
                <a:latin typeface="Arial" panose="020B0604020202020204" pitchFamily="34" charset="0"/>
              </a:rPr>
              <a:t> are top-performing product types.</a:t>
            </a:r>
          </a:p>
        </p:txBody>
      </p:sp>
      <p:pic>
        <p:nvPicPr>
          <p:cNvPr id="8" name="Picture 7">
            <a:extLst>
              <a:ext uri="{FF2B5EF4-FFF2-40B4-BE49-F238E27FC236}">
                <a16:creationId xmlns:a16="http://schemas.microsoft.com/office/drawing/2014/main" id="{8BAA2B4E-E761-2E8F-DA46-2C167498548A}"/>
              </a:ext>
            </a:extLst>
          </p:cNvPr>
          <p:cNvPicPr>
            <a:picLocks noChangeAspect="1"/>
          </p:cNvPicPr>
          <p:nvPr/>
        </p:nvPicPr>
        <p:blipFill>
          <a:blip r:embed="rId2"/>
          <a:srcRect t="5498"/>
          <a:stretch/>
        </p:blipFill>
        <p:spPr>
          <a:xfrm>
            <a:off x="1459220" y="678423"/>
            <a:ext cx="10130548" cy="4542505"/>
          </a:xfrm>
          <a:prstGeom prst="rect">
            <a:avLst/>
          </a:prstGeom>
        </p:spPr>
      </p:pic>
    </p:spTree>
    <p:extLst>
      <p:ext uri="{BB962C8B-B14F-4D97-AF65-F5344CB8AC3E}">
        <p14:creationId xmlns:p14="http://schemas.microsoft.com/office/powerpoint/2010/main" val="1263618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8A0B-A8FC-370C-30B2-701A37991B25}"/>
              </a:ext>
            </a:extLst>
          </p:cNvPr>
          <p:cNvSpPr>
            <a:spLocks noGrp="1"/>
          </p:cNvSpPr>
          <p:nvPr>
            <p:ph type="title"/>
          </p:nvPr>
        </p:nvSpPr>
        <p:spPr/>
        <p:txBody>
          <a:bodyPr/>
          <a:lstStyle/>
          <a:p>
            <a:pPr marL="857250" indent="-857250" algn="l">
              <a:buFont typeface="Wingdings" panose="05000000000000000000" pitchFamily="2" charset="2"/>
              <a:buChar char="ü"/>
            </a:pPr>
            <a:r>
              <a:rPr lang="en-US" sz="3200" dirty="0"/>
              <a:t>Shipping trends</a:t>
            </a:r>
            <a:br>
              <a:rPr lang="en-US" sz="3200" dirty="0"/>
            </a:br>
            <a:br>
              <a:rPr lang="en-US" sz="3200" dirty="0"/>
            </a:br>
            <a:endParaRPr lang="en-IN" sz="3200" dirty="0"/>
          </a:p>
        </p:txBody>
      </p:sp>
      <p:sp>
        <p:nvSpPr>
          <p:cNvPr id="3" name="Slide Number Placeholder 2">
            <a:extLst>
              <a:ext uri="{FF2B5EF4-FFF2-40B4-BE49-F238E27FC236}">
                <a16:creationId xmlns:a16="http://schemas.microsoft.com/office/drawing/2014/main" id="{4A82FAFF-0A8A-5E86-7C28-D838221839AB}"/>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35920367-5730-6F0E-4C17-01E94EBE70D0}"/>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6FB95CCC-DB01-DDF6-3E34-4023EB8B838C}"/>
              </a:ext>
            </a:extLst>
          </p:cNvPr>
          <p:cNvSpPr>
            <a:spLocks noGrp="1"/>
          </p:cNvSpPr>
          <p:nvPr>
            <p:ph type="dt" sz="half" idx="10"/>
          </p:nvPr>
        </p:nvSpPr>
        <p:spPr/>
        <p:txBody>
          <a:bodyPr/>
          <a:lstStyle/>
          <a:p>
            <a:r>
              <a:rPr lang="en-US" noProof="0" dirty="0"/>
              <a:t>2025</a:t>
            </a:r>
          </a:p>
        </p:txBody>
      </p:sp>
      <p:pic>
        <p:nvPicPr>
          <p:cNvPr id="7" name="Picture 6">
            <a:extLst>
              <a:ext uri="{FF2B5EF4-FFF2-40B4-BE49-F238E27FC236}">
                <a16:creationId xmlns:a16="http://schemas.microsoft.com/office/drawing/2014/main" id="{31624C9C-4AAB-1B56-F117-EBF43304D514}"/>
              </a:ext>
            </a:extLst>
          </p:cNvPr>
          <p:cNvPicPr>
            <a:picLocks noChangeAspect="1"/>
          </p:cNvPicPr>
          <p:nvPr/>
        </p:nvPicPr>
        <p:blipFill>
          <a:blip r:embed="rId2"/>
          <a:srcRect l="25747" t="16724" r="18047"/>
          <a:stretch/>
        </p:blipFill>
        <p:spPr>
          <a:xfrm>
            <a:off x="6105833" y="855407"/>
            <a:ext cx="5584722" cy="4314875"/>
          </a:xfrm>
          <a:prstGeom prst="rect">
            <a:avLst/>
          </a:prstGeom>
        </p:spPr>
      </p:pic>
      <p:sp>
        <p:nvSpPr>
          <p:cNvPr id="9" name="Rectangle 1">
            <a:extLst>
              <a:ext uri="{FF2B5EF4-FFF2-40B4-BE49-F238E27FC236}">
                <a16:creationId xmlns:a16="http://schemas.microsoft.com/office/drawing/2014/main" id="{03A72C1B-1DB4-FE5F-D73B-4F7732C0FADC}"/>
              </a:ext>
            </a:extLst>
          </p:cNvPr>
          <p:cNvSpPr>
            <a:spLocks noChangeArrowheads="1"/>
          </p:cNvSpPr>
          <p:nvPr/>
        </p:nvSpPr>
        <p:spPr bwMode="auto">
          <a:xfrm>
            <a:off x="2585883" y="5518044"/>
            <a:ext cx="25662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90B961C-1AA7-D34D-AA13-3381941352EE}"/>
              </a:ext>
            </a:extLst>
          </p:cNvPr>
          <p:cNvSpPr txBox="1"/>
          <p:nvPr/>
        </p:nvSpPr>
        <p:spPr>
          <a:xfrm>
            <a:off x="1415844" y="1369732"/>
            <a:ext cx="4611329"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Free Shipping = 1,605 products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Paid Shipping = 117 products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r>
              <a:rPr lang="en-US" i="1" dirty="0">
                <a:latin typeface="Book Antiqua" panose="02040602050305030304" pitchFamily="18" charset="0"/>
              </a:rPr>
              <a:t>Free shipping dominates — over 93% of products offer it, making it a key customer attraction</a:t>
            </a:r>
            <a:r>
              <a:rPr lang="en-US" dirty="0"/>
              <a:t>.</a:t>
            </a:r>
            <a:endParaRPr lang="en-IN" dirty="0"/>
          </a:p>
        </p:txBody>
      </p:sp>
    </p:spTree>
    <p:extLst>
      <p:ext uri="{BB962C8B-B14F-4D97-AF65-F5344CB8AC3E}">
        <p14:creationId xmlns:p14="http://schemas.microsoft.com/office/powerpoint/2010/main" val="347269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E212-441A-413C-E020-7505BC422625}"/>
              </a:ext>
            </a:extLst>
          </p:cNvPr>
          <p:cNvSpPr>
            <a:spLocks noGrp="1"/>
          </p:cNvSpPr>
          <p:nvPr>
            <p:ph type="title"/>
          </p:nvPr>
        </p:nvSpPr>
        <p:spPr/>
        <p:txBody>
          <a:bodyPr/>
          <a:lstStyle/>
          <a:p>
            <a:pPr marL="857250" indent="-857250" algn="l">
              <a:buFont typeface="Wingdings" panose="05000000000000000000" pitchFamily="2" charset="2"/>
              <a:buChar char="ü"/>
            </a:pPr>
            <a:r>
              <a:rPr lang="en-US" sz="3600" dirty="0"/>
              <a:t>10 Top revenue-generating products </a:t>
            </a:r>
            <a:endParaRPr lang="en-IN" sz="3600" dirty="0"/>
          </a:p>
        </p:txBody>
      </p:sp>
      <p:sp>
        <p:nvSpPr>
          <p:cNvPr id="3" name="Slide Number Placeholder 2">
            <a:extLst>
              <a:ext uri="{FF2B5EF4-FFF2-40B4-BE49-F238E27FC236}">
                <a16:creationId xmlns:a16="http://schemas.microsoft.com/office/drawing/2014/main" id="{4FCFAB90-A9A8-0405-1A2D-1BB62801F623}"/>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4" name="Footer Placeholder 3">
            <a:extLst>
              <a:ext uri="{FF2B5EF4-FFF2-40B4-BE49-F238E27FC236}">
                <a16:creationId xmlns:a16="http://schemas.microsoft.com/office/drawing/2014/main" id="{A7098C1B-76A2-B822-2D63-5B62ACEAD4BD}"/>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468FD379-73C4-4CEE-2000-1331F8D705A7}"/>
              </a:ext>
            </a:extLst>
          </p:cNvPr>
          <p:cNvSpPr>
            <a:spLocks noGrp="1"/>
          </p:cNvSpPr>
          <p:nvPr>
            <p:ph type="dt" sz="half" idx="10"/>
          </p:nvPr>
        </p:nvSpPr>
        <p:spPr/>
        <p:txBody>
          <a:bodyPr/>
          <a:lstStyle/>
          <a:p>
            <a:r>
              <a:rPr lang="en-US" noProof="0" dirty="0"/>
              <a:t>2025</a:t>
            </a:r>
          </a:p>
        </p:txBody>
      </p:sp>
      <p:pic>
        <p:nvPicPr>
          <p:cNvPr id="7" name="Picture 6">
            <a:extLst>
              <a:ext uri="{FF2B5EF4-FFF2-40B4-BE49-F238E27FC236}">
                <a16:creationId xmlns:a16="http://schemas.microsoft.com/office/drawing/2014/main" id="{20FB6AA0-4423-6EE0-89FD-4A430A5B04A3}"/>
              </a:ext>
            </a:extLst>
          </p:cNvPr>
          <p:cNvPicPr>
            <a:picLocks noChangeAspect="1"/>
          </p:cNvPicPr>
          <p:nvPr/>
        </p:nvPicPr>
        <p:blipFill>
          <a:blip r:embed="rId2"/>
          <a:srcRect t="4936"/>
          <a:stretch/>
        </p:blipFill>
        <p:spPr>
          <a:xfrm>
            <a:off x="6104360" y="1199534"/>
            <a:ext cx="5861498" cy="5124115"/>
          </a:xfrm>
          <a:prstGeom prst="rect">
            <a:avLst/>
          </a:prstGeom>
        </p:spPr>
      </p:pic>
      <p:sp>
        <p:nvSpPr>
          <p:cNvPr id="9" name="TextBox 8">
            <a:extLst>
              <a:ext uri="{FF2B5EF4-FFF2-40B4-BE49-F238E27FC236}">
                <a16:creationId xmlns:a16="http://schemas.microsoft.com/office/drawing/2014/main" id="{89E412FC-B8DB-68EC-D4BE-D16C6B4077DB}"/>
              </a:ext>
            </a:extLst>
          </p:cNvPr>
          <p:cNvSpPr txBox="1"/>
          <p:nvPr/>
        </p:nvSpPr>
        <p:spPr>
          <a:xfrm>
            <a:off x="2188071" y="1527048"/>
            <a:ext cx="3176409" cy="4708981"/>
          </a:xfrm>
          <a:prstGeom prst="rect">
            <a:avLst/>
          </a:prstGeom>
          <a:noFill/>
        </p:spPr>
        <p:txBody>
          <a:bodyPr wrap="square">
            <a:spAutoFit/>
          </a:bodyPr>
          <a:lstStyle/>
          <a:p>
            <a:r>
              <a:rPr lang="en-US" sz="2000" i="1" dirty="0">
                <a:latin typeface="Book Antiqua" panose="02040602050305030304" pitchFamily="18" charset="0"/>
              </a:rPr>
              <a:t>Top revenue-generating products are mainly </a:t>
            </a:r>
            <a:r>
              <a:rPr lang="en-US" sz="2000" b="1" i="1" dirty="0">
                <a:latin typeface="Book Antiqua" panose="02040602050305030304" pitchFamily="18" charset="0"/>
              </a:rPr>
              <a:t>L-shaped and convertible sectional sofas</a:t>
            </a:r>
            <a:r>
              <a:rPr lang="en-US" sz="2000" i="1" dirty="0">
                <a:latin typeface="Book Antiqua" panose="02040602050305030304" pitchFamily="18" charset="0"/>
              </a:rPr>
              <a:t> with features like </a:t>
            </a:r>
            <a:r>
              <a:rPr lang="en-US" sz="2000" b="1" i="1" dirty="0">
                <a:latin typeface="Book Antiqua" panose="02040602050305030304" pitchFamily="18" charset="0"/>
              </a:rPr>
              <a:t>velvet fabric, storage ottoman, and reversibility</a:t>
            </a:r>
            <a:r>
              <a:rPr lang="en-US" sz="2000" i="1" dirty="0">
                <a:latin typeface="Book Antiqua" panose="02040602050305030304" pitchFamily="18" charset="0"/>
              </a:rPr>
              <a:t>. The Convertible Sectional Sofa Velvet Black alone collected ₹15,529, showing that </a:t>
            </a:r>
            <a:r>
              <a:rPr lang="en-US" sz="2000" b="1" i="1" dirty="0">
                <a:latin typeface="Book Antiqua" panose="02040602050305030304" pitchFamily="18" charset="0"/>
              </a:rPr>
              <a:t>customers are willing to spend more on premium, multifunctional furniture</a:t>
            </a:r>
            <a:r>
              <a:rPr lang="en-US" sz="2000" i="1" dirty="0">
                <a:latin typeface="Book Antiqua" panose="02040602050305030304" pitchFamily="18" charset="0"/>
              </a:rPr>
              <a:t> that adds both style and utility to their homes.</a:t>
            </a:r>
          </a:p>
        </p:txBody>
      </p:sp>
    </p:spTree>
    <p:extLst>
      <p:ext uri="{BB962C8B-B14F-4D97-AF65-F5344CB8AC3E}">
        <p14:creationId xmlns:p14="http://schemas.microsoft.com/office/powerpoint/2010/main" val="296724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3265-CC87-E187-33B9-B38FF9F44AB4}"/>
              </a:ext>
            </a:extLst>
          </p:cNvPr>
          <p:cNvSpPr>
            <a:spLocks noGrp="1"/>
          </p:cNvSpPr>
          <p:nvPr>
            <p:ph type="title"/>
          </p:nvPr>
        </p:nvSpPr>
        <p:spPr>
          <a:xfrm>
            <a:off x="1139952" y="179965"/>
            <a:ext cx="9912096" cy="1014984"/>
          </a:xfrm>
        </p:spPr>
        <p:txBody>
          <a:bodyPr/>
          <a:lstStyle/>
          <a:p>
            <a:pPr marL="571500" indent="-571500" algn="l">
              <a:buFont typeface="Wingdings" panose="05000000000000000000" pitchFamily="2" charset="2"/>
              <a:buChar char="ü"/>
            </a:pPr>
            <a:r>
              <a:rPr lang="en-US" sz="3600" dirty="0"/>
              <a:t>Histogram representing price distribution</a:t>
            </a:r>
            <a:endParaRPr lang="en-IN" sz="3600" dirty="0"/>
          </a:p>
        </p:txBody>
      </p:sp>
      <p:sp>
        <p:nvSpPr>
          <p:cNvPr id="3" name="Slide Number Placeholder 2">
            <a:extLst>
              <a:ext uri="{FF2B5EF4-FFF2-40B4-BE49-F238E27FC236}">
                <a16:creationId xmlns:a16="http://schemas.microsoft.com/office/drawing/2014/main" id="{00590DAB-1327-DEEF-B6CC-8089EB66D6BD}"/>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4" name="Footer Placeholder 3">
            <a:extLst>
              <a:ext uri="{FF2B5EF4-FFF2-40B4-BE49-F238E27FC236}">
                <a16:creationId xmlns:a16="http://schemas.microsoft.com/office/drawing/2014/main" id="{B9F837A4-A512-5EAA-E3ED-EF814F4DF9D2}"/>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0C2EAD09-A8E9-31BE-2CDF-F980198F8D64}"/>
              </a:ext>
            </a:extLst>
          </p:cNvPr>
          <p:cNvSpPr>
            <a:spLocks noGrp="1"/>
          </p:cNvSpPr>
          <p:nvPr>
            <p:ph type="dt" sz="half" idx="10"/>
          </p:nvPr>
        </p:nvSpPr>
        <p:spPr/>
        <p:txBody>
          <a:bodyPr/>
          <a:lstStyle/>
          <a:p>
            <a:r>
              <a:rPr lang="en-US" noProof="0" dirty="0"/>
              <a:t>2025</a:t>
            </a:r>
          </a:p>
        </p:txBody>
      </p:sp>
      <p:pic>
        <p:nvPicPr>
          <p:cNvPr id="7" name="Picture 6">
            <a:extLst>
              <a:ext uri="{FF2B5EF4-FFF2-40B4-BE49-F238E27FC236}">
                <a16:creationId xmlns:a16="http://schemas.microsoft.com/office/drawing/2014/main" id="{8FCE1E8F-5F05-EDBE-522C-3DB014748DE2}"/>
              </a:ext>
            </a:extLst>
          </p:cNvPr>
          <p:cNvPicPr>
            <a:picLocks noChangeAspect="1"/>
          </p:cNvPicPr>
          <p:nvPr/>
        </p:nvPicPr>
        <p:blipFill>
          <a:blip r:embed="rId2"/>
          <a:srcRect t="5461"/>
          <a:stretch/>
        </p:blipFill>
        <p:spPr>
          <a:xfrm>
            <a:off x="1824145" y="855405"/>
            <a:ext cx="8893016" cy="4178711"/>
          </a:xfrm>
          <a:prstGeom prst="rect">
            <a:avLst/>
          </a:prstGeom>
        </p:spPr>
      </p:pic>
      <p:sp>
        <p:nvSpPr>
          <p:cNvPr id="9" name="TextBox 8">
            <a:extLst>
              <a:ext uri="{FF2B5EF4-FFF2-40B4-BE49-F238E27FC236}">
                <a16:creationId xmlns:a16="http://schemas.microsoft.com/office/drawing/2014/main" id="{1DFCC23C-0B59-38DA-0793-34DA249EEC77}"/>
              </a:ext>
            </a:extLst>
          </p:cNvPr>
          <p:cNvSpPr txBox="1"/>
          <p:nvPr/>
        </p:nvSpPr>
        <p:spPr>
          <a:xfrm>
            <a:off x="1824145" y="5181600"/>
            <a:ext cx="8893016" cy="923330"/>
          </a:xfrm>
          <a:prstGeom prst="rect">
            <a:avLst/>
          </a:prstGeom>
          <a:noFill/>
        </p:spPr>
        <p:txBody>
          <a:bodyPr wrap="square">
            <a:spAutoFit/>
          </a:bodyPr>
          <a:lstStyle/>
          <a:p>
            <a:r>
              <a:rPr lang="en-US" i="1" dirty="0">
                <a:latin typeface="Book Antiqua" panose="02040602050305030304" pitchFamily="18" charset="0"/>
              </a:rPr>
              <a:t>Most products are priced under </a:t>
            </a:r>
            <a:r>
              <a:rPr lang="en-US" b="1" i="1" dirty="0">
                <a:latin typeface="Book Antiqua" panose="02040602050305030304" pitchFamily="18" charset="0"/>
              </a:rPr>
              <a:t>₹200</a:t>
            </a:r>
            <a:r>
              <a:rPr lang="en-US" i="1" dirty="0">
                <a:latin typeface="Book Antiqua" panose="02040602050305030304" pitchFamily="18" charset="0"/>
              </a:rPr>
              <a:t>, with the highest concentration between </a:t>
            </a:r>
            <a:r>
              <a:rPr lang="en-US" b="1" i="1" dirty="0">
                <a:latin typeface="Book Antiqua" panose="02040602050305030304" pitchFamily="18" charset="0"/>
              </a:rPr>
              <a:t>₹0–₹100</a:t>
            </a:r>
            <a:r>
              <a:rPr lang="en-US" i="1" dirty="0">
                <a:latin typeface="Book Antiqua" panose="02040602050305030304" pitchFamily="18" charset="0"/>
              </a:rPr>
              <a:t>. As price increases, product count sharply decreases — showing that </a:t>
            </a:r>
            <a:r>
              <a:rPr lang="en-US" b="1" i="1" dirty="0">
                <a:latin typeface="Book Antiqua" panose="02040602050305030304" pitchFamily="18" charset="0"/>
              </a:rPr>
              <a:t>budget-friendly furniture dominates the market</a:t>
            </a:r>
            <a:r>
              <a:rPr lang="en-US" i="1" dirty="0">
                <a:latin typeface="Book Antiqua" panose="02040602050305030304" pitchFamily="18" charset="0"/>
              </a:rPr>
              <a:t> and is more frequently listed.</a:t>
            </a:r>
          </a:p>
        </p:txBody>
      </p:sp>
    </p:spTree>
    <p:extLst>
      <p:ext uri="{BB962C8B-B14F-4D97-AF65-F5344CB8AC3E}">
        <p14:creationId xmlns:p14="http://schemas.microsoft.com/office/powerpoint/2010/main" val="236589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BA3E-8A0B-A8F2-336B-5F33C5582656}"/>
              </a:ext>
            </a:extLst>
          </p:cNvPr>
          <p:cNvSpPr>
            <a:spLocks noGrp="1"/>
          </p:cNvSpPr>
          <p:nvPr>
            <p:ph type="title"/>
          </p:nvPr>
        </p:nvSpPr>
        <p:spPr>
          <a:xfrm>
            <a:off x="838200" y="4572"/>
            <a:ext cx="9912096" cy="1014984"/>
          </a:xfrm>
        </p:spPr>
        <p:txBody>
          <a:bodyPr/>
          <a:lstStyle/>
          <a:p>
            <a:pPr marL="857250" indent="-857250" algn="l">
              <a:buFont typeface="Wingdings" panose="05000000000000000000" pitchFamily="2" charset="2"/>
              <a:buChar char="ü"/>
            </a:pPr>
            <a:r>
              <a:rPr lang="en-US" sz="4000" dirty="0"/>
              <a:t>Top 5 products price v/s sold unit </a:t>
            </a:r>
            <a:endParaRPr lang="en-IN" sz="4000" dirty="0"/>
          </a:p>
        </p:txBody>
      </p:sp>
      <p:sp>
        <p:nvSpPr>
          <p:cNvPr id="3" name="Slide Number Placeholder 2">
            <a:extLst>
              <a:ext uri="{FF2B5EF4-FFF2-40B4-BE49-F238E27FC236}">
                <a16:creationId xmlns:a16="http://schemas.microsoft.com/office/drawing/2014/main" id="{EEDA70DA-7E62-55BB-5674-C9D63354706F}"/>
              </a:ext>
            </a:extLst>
          </p:cNvPr>
          <p:cNvSpPr>
            <a:spLocks noGrp="1"/>
          </p:cNvSpPr>
          <p:nvPr>
            <p:ph type="sldNum" sz="quarter" idx="12"/>
          </p:nvPr>
        </p:nvSpPr>
        <p:spPr/>
        <p:txBody>
          <a:bodyPr/>
          <a:lstStyle/>
          <a:p>
            <a:fld id="{8D0AFDD5-844D-364D-8AEC-50CF4D36D55D}" type="slidenum">
              <a:rPr lang="en-US" noProof="0" smtClean="0"/>
              <a:t>29</a:t>
            </a:fld>
            <a:endParaRPr lang="en-US" noProof="0"/>
          </a:p>
        </p:txBody>
      </p:sp>
      <p:sp>
        <p:nvSpPr>
          <p:cNvPr id="4" name="Footer Placeholder 3">
            <a:extLst>
              <a:ext uri="{FF2B5EF4-FFF2-40B4-BE49-F238E27FC236}">
                <a16:creationId xmlns:a16="http://schemas.microsoft.com/office/drawing/2014/main" id="{6519EB6C-805D-2540-4C7B-8B2D53144BCD}"/>
              </a:ext>
            </a:extLst>
          </p:cNvPr>
          <p:cNvSpPr>
            <a:spLocks noGrp="1"/>
          </p:cNvSpPr>
          <p:nvPr>
            <p:ph type="ftr" sz="quarter" idx="11"/>
          </p:nvPr>
        </p:nvSpPr>
        <p:spPr/>
        <p:txBody>
          <a:bodyPr/>
          <a:lstStyle/>
          <a:p>
            <a:r>
              <a:rPr lang="en-US" dirty="0"/>
              <a:t>Furniture data</a:t>
            </a:r>
          </a:p>
        </p:txBody>
      </p:sp>
      <p:sp>
        <p:nvSpPr>
          <p:cNvPr id="5" name="Date Placeholder 4">
            <a:extLst>
              <a:ext uri="{FF2B5EF4-FFF2-40B4-BE49-F238E27FC236}">
                <a16:creationId xmlns:a16="http://schemas.microsoft.com/office/drawing/2014/main" id="{2B713064-1298-148B-9D32-BC54552DC8B4}"/>
              </a:ext>
            </a:extLst>
          </p:cNvPr>
          <p:cNvSpPr>
            <a:spLocks noGrp="1"/>
          </p:cNvSpPr>
          <p:nvPr>
            <p:ph type="dt" sz="half" idx="10"/>
          </p:nvPr>
        </p:nvSpPr>
        <p:spPr/>
        <p:txBody>
          <a:bodyPr/>
          <a:lstStyle/>
          <a:p>
            <a:r>
              <a:rPr lang="en-US" noProof="0" dirty="0"/>
              <a:t>2025</a:t>
            </a:r>
          </a:p>
        </p:txBody>
      </p:sp>
      <p:pic>
        <p:nvPicPr>
          <p:cNvPr id="7" name="Picture 6">
            <a:extLst>
              <a:ext uri="{FF2B5EF4-FFF2-40B4-BE49-F238E27FC236}">
                <a16:creationId xmlns:a16="http://schemas.microsoft.com/office/drawing/2014/main" id="{935ABC6F-58AE-1397-17B4-49B460E8E173}"/>
              </a:ext>
            </a:extLst>
          </p:cNvPr>
          <p:cNvPicPr>
            <a:picLocks noChangeAspect="1"/>
          </p:cNvPicPr>
          <p:nvPr/>
        </p:nvPicPr>
        <p:blipFill>
          <a:blip r:embed="rId2"/>
          <a:stretch>
            <a:fillRect/>
          </a:stretch>
        </p:blipFill>
        <p:spPr>
          <a:xfrm>
            <a:off x="5873327" y="733618"/>
            <a:ext cx="5189420" cy="4506976"/>
          </a:xfrm>
          <a:prstGeom prst="rect">
            <a:avLst/>
          </a:prstGeom>
        </p:spPr>
      </p:pic>
      <p:pic>
        <p:nvPicPr>
          <p:cNvPr id="8" name="Picture 7">
            <a:extLst>
              <a:ext uri="{FF2B5EF4-FFF2-40B4-BE49-F238E27FC236}">
                <a16:creationId xmlns:a16="http://schemas.microsoft.com/office/drawing/2014/main" id="{960CB47B-18D7-D1DC-147E-CA4041763E0E}"/>
              </a:ext>
            </a:extLst>
          </p:cNvPr>
          <p:cNvPicPr>
            <a:picLocks noChangeAspect="1"/>
          </p:cNvPicPr>
          <p:nvPr/>
        </p:nvPicPr>
        <p:blipFill>
          <a:blip r:embed="rId3"/>
          <a:stretch>
            <a:fillRect/>
          </a:stretch>
        </p:blipFill>
        <p:spPr>
          <a:xfrm>
            <a:off x="1881228" y="5285364"/>
            <a:ext cx="8562087" cy="1115540"/>
          </a:xfrm>
          <a:prstGeom prst="rect">
            <a:avLst/>
          </a:prstGeom>
        </p:spPr>
      </p:pic>
      <p:sp>
        <p:nvSpPr>
          <p:cNvPr id="10" name="TextBox 9">
            <a:extLst>
              <a:ext uri="{FF2B5EF4-FFF2-40B4-BE49-F238E27FC236}">
                <a16:creationId xmlns:a16="http://schemas.microsoft.com/office/drawing/2014/main" id="{06B31740-1AC1-F74C-525B-3F8B2DCCB917}"/>
              </a:ext>
            </a:extLst>
          </p:cNvPr>
          <p:cNvSpPr txBox="1"/>
          <p:nvPr/>
        </p:nvSpPr>
        <p:spPr>
          <a:xfrm>
            <a:off x="1881228" y="959376"/>
            <a:ext cx="3339701" cy="3416320"/>
          </a:xfrm>
          <a:prstGeom prst="rect">
            <a:avLst/>
          </a:prstGeom>
          <a:noFill/>
        </p:spPr>
        <p:txBody>
          <a:bodyPr wrap="square">
            <a:spAutoFit/>
          </a:bodyPr>
          <a:lstStyle/>
          <a:p>
            <a:r>
              <a:rPr lang="en-US" i="1" dirty="0">
                <a:latin typeface="Book Antiqua" panose="02040602050305030304" pitchFamily="18" charset="0"/>
              </a:rPr>
              <a:t>The "Modern Upholstered Sectional Sofa Couch Set" leads with a 41% price-to-sold-unit ratio, followed by the "9 Piece Outdoor Dining Set" at 24%. "L-Shaped Sofa Velvet" is at 10%, while "Convertible Sectional Sofa" and "Patio Furniture Set" both sit at 4%, indicating the sofa set is priciest relative to sales, with patio sets showing better sales efficiency.</a:t>
            </a:r>
          </a:p>
        </p:txBody>
      </p:sp>
    </p:spTree>
    <p:extLst>
      <p:ext uri="{BB962C8B-B14F-4D97-AF65-F5344CB8AC3E}">
        <p14:creationId xmlns:p14="http://schemas.microsoft.com/office/powerpoint/2010/main" val="142202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C3F2-B851-F5FC-1EF8-4E4A7DF5D564}"/>
              </a:ext>
            </a:extLst>
          </p:cNvPr>
          <p:cNvSpPr>
            <a:spLocks noGrp="1"/>
          </p:cNvSpPr>
          <p:nvPr>
            <p:ph type="title"/>
          </p:nvPr>
        </p:nvSpPr>
        <p:spPr>
          <a:xfrm>
            <a:off x="1362456" y="1089807"/>
            <a:ext cx="5038344" cy="1709928"/>
          </a:xfrm>
        </p:spPr>
        <p:txBody>
          <a:bodyPr/>
          <a:lstStyle/>
          <a:p>
            <a:r>
              <a:rPr lang="en-US" sz="4800" dirty="0"/>
              <a:t>E-commerce furniture data analysis</a:t>
            </a:r>
            <a:endParaRPr lang="en-IN" sz="4800" dirty="0"/>
          </a:p>
        </p:txBody>
      </p:sp>
      <p:pic>
        <p:nvPicPr>
          <p:cNvPr id="8" name="Picture Placeholder 7">
            <a:extLst>
              <a:ext uri="{FF2B5EF4-FFF2-40B4-BE49-F238E27FC236}">
                <a16:creationId xmlns:a16="http://schemas.microsoft.com/office/drawing/2014/main" id="{ED1F2BB4-921A-6170-D6A1-AF6AF8759498}"/>
              </a:ext>
            </a:extLst>
          </p:cNvPr>
          <p:cNvPicPr>
            <a:picLocks noGrp="1" noChangeAspect="1"/>
          </p:cNvPicPr>
          <p:nvPr>
            <p:ph type="pic" sz="quarter" idx="13"/>
          </p:nvPr>
        </p:nvPicPr>
        <p:blipFill>
          <a:blip r:embed="rId2"/>
          <a:srcRect t="533" b="533"/>
          <a:stretch/>
        </p:blipFill>
        <p:spPr/>
      </p:pic>
      <p:sp>
        <p:nvSpPr>
          <p:cNvPr id="4" name="Content Placeholder 3">
            <a:extLst>
              <a:ext uri="{FF2B5EF4-FFF2-40B4-BE49-F238E27FC236}">
                <a16:creationId xmlns:a16="http://schemas.microsoft.com/office/drawing/2014/main" id="{4EEB4066-49D0-C3F7-D5D9-C086F4DB6E1B}"/>
              </a:ext>
            </a:extLst>
          </p:cNvPr>
          <p:cNvSpPr>
            <a:spLocks noGrp="1"/>
          </p:cNvSpPr>
          <p:nvPr>
            <p:ph idx="1"/>
          </p:nvPr>
        </p:nvSpPr>
        <p:spPr/>
        <p:txBody>
          <a:bodyPr/>
          <a:lstStyle/>
          <a:p>
            <a:r>
              <a:rPr lang="en-US" sz="1800" b="1" dirty="0">
                <a:latin typeface="Book Antiqua" panose="02040602050305030304" pitchFamily="18" charset="0"/>
              </a:rPr>
              <a:t>1.1  About Data</a:t>
            </a:r>
          </a:p>
          <a:p>
            <a:r>
              <a:rPr lang="en-US" sz="1400" dirty="0">
                <a:latin typeface="Baskerville Old Face" panose="02020602080505020303" pitchFamily="18" charset="0"/>
              </a:rPr>
              <a:t>This project analyzes an e-commerce furniture dataset scraped from AliExpress, containing 2,000 product entries. The dataset includes key details such as product titles, original prices, discounted prices, units sold, and product tags. By leveraging SQL, Python, and data visualization techniques, the project aims to explore market trends, pricing strategies, and consumer purchasing behaviors. Through data cleaning and exploratory analysis, valuable insights are derived to understand sales patterns and the impact of discounts on customer preferences </a:t>
            </a:r>
            <a:endParaRPr lang="en-IN" sz="1400" dirty="0">
              <a:latin typeface="Baskerville Old Face" panose="02020602080505020303" pitchFamily="18" charset="0"/>
            </a:endParaRPr>
          </a:p>
        </p:txBody>
      </p:sp>
      <p:sp>
        <p:nvSpPr>
          <p:cNvPr id="5" name="Slide Number Placeholder 4">
            <a:extLst>
              <a:ext uri="{FF2B5EF4-FFF2-40B4-BE49-F238E27FC236}">
                <a16:creationId xmlns:a16="http://schemas.microsoft.com/office/drawing/2014/main" id="{4C1CFDB2-BB33-D067-7800-395B0CC047EB}"/>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spTree>
    <p:extLst>
      <p:ext uri="{BB962C8B-B14F-4D97-AF65-F5344CB8AC3E}">
        <p14:creationId xmlns:p14="http://schemas.microsoft.com/office/powerpoint/2010/main" val="354863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9321-70EE-D8A2-BB36-082D9A30E2AC}"/>
              </a:ext>
            </a:extLst>
          </p:cNvPr>
          <p:cNvSpPr>
            <a:spLocks noGrp="1"/>
          </p:cNvSpPr>
          <p:nvPr>
            <p:ph type="title"/>
          </p:nvPr>
        </p:nvSpPr>
        <p:spPr>
          <a:xfrm>
            <a:off x="845315" y="49948"/>
            <a:ext cx="9912096" cy="1014984"/>
          </a:xfrm>
        </p:spPr>
        <p:txBody>
          <a:bodyPr/>
          <a:lstStyle/>
          <a:p>
            <a:pPr marL="457200" indent="-457200" algn="l">
              <a:buFont typeface="Wingdings" panose="05000000000000000000" pitchFamily="2" charset="2"/>
              <a:buChar char="ü"/>
            </a:pPr>
            <a:r>
              <a:rPr lang="en-US" sz="2800" dirty="0"/>
              <a:t>Average price of discounted v/s non-discounted products</a:t>
            </a:r>
            <a:endParaRPr lang="en-IN" sz="2800" dirty="0"/>
          </a:p>
        </p:txBody>
      </p:sp>
      <p:sp>
        <p:nvSpPr>
          <p:cNvPr id="3" name="Slide Number Placeholder 2">
            <a:extLst>
              <a:ext uri="{FF2B5EF4-FFF2-40B4-BE49-F238E27FC236}">
                <a16:creationId xmlns:a16="http://schemas.microsoft.com/office/drawing/2014/main" id="{FE3D5EE6-AFEF-EEE3-B824-626E938FE852}"/>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4" name="Footer Placeholder 3">
            <a:extLst>
              <a:ext uri="{FF2B5EF4-FFF2-40B4-BE49-F238E27FC236}">
                <a16:creationId xmlns:a16="http://schemas.microsoft.com/office/drawing/2014/main" id="{8445CC05-7D9A-9A14-C1CB-E94195ACB548}"/>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AAE6237A-8A28-922A-68C6-55EC066267BD}"/>
              </a:ext>
            </a:extLst>
          </p:cNvPr>
          <p:cNvSpPr>
            <a:spLocks noGrp="1"/>
          </p:cNvSpPr>
          <p:nvPr>
            <p:ph type="dt" sz="half" idx="10"/>
          </p:nvPr>
        </p:nvSpPr>
        <p:spPr/>
        <p:txBody>
          <a:bodyPr/>
          <a:lstStyle/>
          <a:p>
            <a:r>
              <a:rPr lang="en-US" noProof="0" dirty="0"/>
              <a:t>2025</a:t>
            </a:r>
          </a:p>
        </p:txBody>
      </p:sp>
      <p:sp>
        <p:nvSpPr>
          <p:cNvPr id="9" name="TextBox 8">
            <a:extLst>
              <a:ext uri="{FF2B5EF4-FFF2-40B4-BE49-F238E27FC236}">
                <a16:creationId xmlns:a16="http://schemas.microsoft.com/office/drawing/2014/main" id="{28F10798-4A5D-5608-245F-93E067E8DB45}"/>
              </a:ext>
            </a:extLst>
          </p:cNvPr>
          <p:cNvSpPr txBox="1"/>
          <p:nvPr/>
        </p:nvSpPr>
        <p:spPr>
          <a:xfrm>
            <a:off x="1233948" y="1398832"/>
            <a:ext cx="2590800" cy="4247317"/>
          </a:xfrm>
          <a:prstGeom prst="rect">
            <a:avLst/>
          </a:prstGeom>
          <a:noFill/>
        </p:spPr>
        <p:txBody>
          <a:bodyPr wrap="square">
            <a:spAutoFit/>
          </a:bodyPr>
          <a:lstStyle/>
          <a:p>
            <a:pPr>
              <a:buFont typeface="Arial" panose="020B0604020202020204" pitchFamily="34" charset="0"/>
              <a:buChar char="•"/>
            </a:pPr>
            <a:r>
              <a:rPr lang="en-US" i="1" dirty="0">
                <a:latin typeface="Book Antiqua" panose="02040602050305030304" pitchFamily="18" charset="0"/>
              </a:rPr>
              <a:t>Free shipping products average over 140, indicating premium pricing.</a:t>
            </a:r>
          </a:p>
          <a:p>
            <a:endParaRPr lang="en-US" i="1" dirty="0">
              <a:latin typeface="Book Antiqua" panose="02040602050305030304" pitchFamily="18" charset="0"/>
            </a:endParaRPr>
          </a:p>
          <a:p>
            <a:endParaRPr lang="en-US" i="1" dirty="0">
              <a:latin typeface="Book Antiqua" panose="02040602050305030304" pitchFamily="18" charset="0"/>
            </a:endParaRPr>
          </a:p>
          <a:p>
            <a:pPr>
              <a:buFont typeface="Arial" panose="020B0604020202020204" pitchFamily="34" charset="0"/>
              <a:buChar char="•"/>
            </a:pPr>
            <a:r>
              <a:rPr lang="en-US" i="1" dirty="0">
                <a:latin typeface="Book Antiqua" panose="02040602050305030304" pitchFamily="18" charset="0"/>
              </a:rPr>
              <a:t>Paid shipping products average 40-50, targeting budget buyers.</a:t>
            </a:r>
          </a:p>
          <a:p>
            <a:endParaRPr lang="en-US" i="1" dirty="0">
              <a:latin typeface="Book Antiqua" panose="02040602050305030304" pitchFamily="18" charset="0"/>
            </a:endParaRPr>
          </a:p>
          <a:p>
            <a:endParaRPr lang="en-US" i="1" dirty="0">
              <a:latin typeface="Book Antiqua" panose="02040602050305030304" pitchFamily="18" charset="0"/>
            </a:endParaRPr>
          </a:p>
          <a:p>
            <a:pPr>
              <a:buFont typeface="Arial" panose="020B0604020202020204" pitchFamily="34" charset="0"/>
              <a:buChar char="•"/>
            </a:pPr>
            <a:r>
              <a:rPr lang="en-US" i="1" dirty="0">
                <a:latin typeface="Book Antiqua" panose="02040602050305030304" pitchFamily="18" charset="0"/>
              </a:rPr>
              <a:t>Free shipping likely applies to higher-value items, paid to lower-cost ones.</a:t>
            </a:r>
          </a:p>
        </p:txBody>
      </p:sp>
      <p:pic>
        <p:nvPicPr>
          <p:cNvPr id="8" name="Picture 7">
            <a:extLst>
              <a:ext uri="{FF2B5EF4-FFF2-40B4-BE49-F238E27FC236}">
                <a16:creationId xmlns:a16="http://schemas.microsoft.com/office/drawing/2014/main" id="{7B6CCF90-C48B-27A8-B1C4-629A40E6E45A}"/>
              </a:ext>
            </a:extLst>
          </p:cNvPr>
          <p:cNvPicPr>
            <a:picLocks noChangeAspect="1"/>
          </p:cNvPicPr>
          <p:nvPr/>
        </p:nvPicPr>
        <p:blipFill>
          <a:blip r:embed="rId2"/>
          <a:srcRect l="3082" t="1759" r="3584"/>
          <a:stretch/>
        </p:blipFill>
        <p:spPr>
          <a:xfrm>
            <a:off x="3824748" y="1064932"/>
            <a:ext cx="8143205" cy="4579930"/>
          </a:xfrm>
          <a:prstGeom prst="rect">
            <a:avLst/>
          </a:prstGeom>
        </p:spPr>
      </p:pic>
    </p:spTree>
    <p:extLst>
      <p:ext uri="{BB962C8B-B14F-4D97-AF65-F5344CB8AC3E}">
        <p14:creationId xmlns:p14="http://schemas.microsoft.com/office/powerpoint/2010/main" val="63527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EC5F1-778B-F0D6-5B6E-39D079A92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DC108-720A-EFCF-175B-19E60AE7C5FC}"/>
              </a:ext>
            </a:extLst>
          </p:cNvPr>
          <p:cNvSpPr>
            <a:spLocks noGrp="1"/>
          </p:cNvSpPr>
          <p:nvPr>
            <p:ph type="title"/>
          </p:nvPr>
        </p:nvSpPr>
        <p:spPr>
          <a:xfrm>
            <a:off x="203626" y="1810020"/>
            <a:ext cx="4798142" cy="5341079"/>
          </a:xfrm>
        </p:spPr>
        <p:txBody>
          <a:bodyPr/>
          <a:lstStyle/>
          <a:p>
            <a:r>
              <a:rPr lang="en-US" u="sng" dirty="0"/>
              <a:t>Conclusion and </a:t>
            </a:r>
            <a:r>
              <a:rPr lang="en-US" sz="4000" u="sng" dirty="0"/>
              <a:t>recommendations</a:t>
            </a:r>
            <a:endParaRPr lang="en-IN" u="sng" dirty="0"/>
          </a:p>
        </p:txBody>
      </p:sp>
      <p:sp>
        <p:nvSpPr>
          <p:cNvPr id="3" name="Text Placeholder 2">
            <a:extLst>
              <a:ext uri="{FF2B5EF4-FFF2-40B4-BE49-F238E27FC236}">
                <a16:creationId xmlns:a16="http://schemas.microsoft.com/office/drawing/2014/main" id="{E50B412F-4F52-C61E-65D9-6770CC59CFBF}"/>
              </a:ext>
            </a:extLst>
          </p:cNvPr>
          <p:cNvSpPr>
            <a:spLocks noGrp="1"/>
          </p:cNvSpPr>
          <p:nvPr>
            <p:ph type="body" idx="1"/>
          </p:nvPr>
        </p:nvSpPr>
        <p:spPr/>
        <p:txBody>
          <a:bodyPr/>
          <a:lstStyle/>
          <a:p>
            <a:r>
              <a:rPr lang="en-US" dirty="0"/>
              <a:t> </a:t>
            </a:r>
          </a:p>
          <a:p>
            <a:endParaRPr lang="en-IN" dirty="0"/>
          </a:p>
        </p:txBody>
      </p:sp>
      <p:sp>
        <p:nvSpPr>
          <p:cNvPr id="5" name="Picture Placeholder 4">
            <a:extLst>
              <a:ext uri="{FF2B5EF4-FFF2-40B4-BE49-F238E27FC236}">
                <a16:creationId xmlns:a16="http://schemas.microsoft.com/office/drawing/2014/main" id="{1FC6575E-D01C-4DED-3FB5-9D182DACC608}"/>
              </a:ext>
            </a:extLst>
          </p:cNvPr>
          <p:cNvSpPr>
            <a:spLocks noGrp="1"/>
          </p:cNvSpPr>
          <p:nvPr>
            <p:ph type="pic" sz="quarter" idx="10"/>
          </p:nvPr>
        </p:nvSpPr>
        <p:spPr/>
      </p:sp>
      <p:pic>
        <p:nvPicPr>
          <p:cNvPr id="4098" name="Picture 2" descr="Data analysis concept illustration vector 3755296 Vector Art at Vecteezy">
            <a:extLst>
              <a:ext uri="{FF2B5EF4-FFF2-40B4-BE49-F238E27FC236}">
                <a16:creationId xmlns:a16="http://schemas.microsoft.com/office/drawing/2014/main" id="{B939E5AD-8908-3F37-1A43-C382ED47A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519" y="420624"/>
            <a:ext cx="6025129" cy="5897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74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50968-6BB5-5FFD-19AA-B5E1FE408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52C46-BEF7-A9E2-3F6C-527414794367}"/>
              </a:ext>
            </a:extLst>
          </p:cNvPr>
          <p:cNvSpPr>
            <a:spLocks noGrp="1"/>
          </p:cNvSpPr>
          <p:nvPr>
            <p:ph type="title"/>
          </p:nvPr>
        </p:nvSpPr>
        <p:spPr>
          <a:xfrm>
            <a:off x="285135" y="1947672"/>
            <a:ext cx="3655929" cy="2862072"/>
          </a:xfrm>
        </p:spPr>
        <p:txBody>
          <a:bodyPr/>
          <a:lstStyle/>
          <a:p>
            <a:r>
              <a:rPr lang="en-US" sz="4800" u="sng" dirty="0"/>
              <a:t>Conclusion </a:t>
            </a:r>
            <a:endParaRPr lang="en-IN" sz="4800" u="sng" dirty="0"/>
          </a:p>
        </p:txBody>
      </p:sp>
      <p:sp>
        <p:nvSpPr>
          <p:cNvPr id="4" name="Text Placeholder 3">
            <a:extLst>
              <a:ext uri="{FF2B5EF4-FFF2-40B4-BE49-F238E27FC236}">
                <a16:creationId xmlns:a16="http://schemas.microsoft.com/office/drawing/2014/main" id="{88046D85-438C-8ECD-F206-FC1C9007AE24}"/>
              </a:ext>
            </a:extLst>
          </p:cNvPr>
          <p:cNvSpPr>
            <a:spLocks noGrp="1"/>
          </p:cNvSpPr>
          <p:nvPr>
            <p:ph type="body" sz="quarter" idx="15"/>
          </p:nvPr>
        </p:nvSpPr>
        <p:spPr>
          <a:xfrm>
            <a:off x="5769864" y="348398"/>
            <a:ext cx="3840480" cy="338328"/>
          </a:xfrm>
        </p:spPr>
        <p:txBody>
          <a:bodyPr/>
          <a:lstStyle/>
          <a:p>
            <a:r>
              <a:rPr lang="en-IN" dirty="0"/>
              <a:t>Consumer Preferences</a:t>
            </a:r>
          </a:p>
          <a:p>
            <a:endParaRPr lang="en-IN" dirty="0"/>
          </a:p>
        </p:txBody>
      </p:sp>
      <p:sp>
        <p:nvSpPr>
          <p:cNvPr id="5" name="Text Placeholder 4">
            <a:extLst>
              <a:ext uri="{FF2B5EF4-FFF2-40B4-BE49-F238E27FC236}">
                <a16:creationId xmlns:a16="http://schemas.microsoft.com/office/drawing/2014/main" id="{93B572D0-AD08-E613-1792-BB17993FEE95}"/>
              </a:ext>
            </a:extLst>
          </p:cNvPr>
          <p:cNvSpPr>
            <a:spLocks noGrp="1"/>
          </p:cNvSpPr>
          <p:nvPr>
            <p:ph type="body" sz="quarter" idx="20"/>
          </p:nvPr>
        </p:nvSpPr>
        <p:spPr>
          <a:xfrm>
            <a:off x="5769864" y="703832"/>
            <a:ext cx="5881362" cy="338328"/>
          </a:xfrm>
        </p:spPr>
        <p:txBody>
          <a:bodyPr/>
          <a:lstStyle/>
          <a:p>
            <a:r>
              <a:rPr lang="en-US" sz="1800" dirty="0"/>
              <a:t>Data shows clear customer preferences for specific furniture types and price points.</a:t>
            </a:r>
          </a:p>
          <a:p>
            <a:endParaRPr lang="en-IN" dirty="0"/>
          </a:p>
        </p:txBody>
      </p:sp>
      <p:sp>
        <p:nvSpPr>
          <p:cNvPr id="7" name="Text Placeholder 6">
            <a:extLst>
              <a:ext uri="{FF2B5EF4-FFF2-40B4-BE49-F238E27FC236}">
                <a16:creationId xmlns:a16="http://schemas.microsoft.com/office/drawing/2014/main" id="{91D3BF86-DFFA-C719-946B-EC82B4BEAB6D}"/>
              </a:ext>
            </a:extLst>
          </p:cNvPr>
          <p:cNvSpPr>
            <a:spLocks noGrp="1"/>
          </p:cNvSpPr>
          <p:nvPr>
            <p:ph type="body" sz="quarter" idx="16"/>
          </p:nvPr>
        </p:nvSpPr>
        <p:spPr>
          <a:xfrm>
            <a:off x="5673213" y="1635997"/>
            <a:ext cx="3840480" cy="338328"/>
          </a:xfrm>
        </p:spPr>
        <p:txBody>
          <a:bodyPr/>
          <a:lstStyle/>
          <a:p>
            <a:r>
              <a:rPr lang="en-IN" dirty="0"/>
              <a:t>Pricing Impact</a:t>
            </a:r>
          </a:p>
          <a:p>
            <a:endParaRPr lang="en-IN" dirty="0"/>
          </a:p>
        </p:txBody>
      </p:sp>
      <p:sp>
        <p:nvSpPr>
          <p:cNvPr id="8" name="Text Placeholder 7">
            <a:extLst>
              <a:ext uri="{FF2B5EF4-FFF2-40B4-BE49-F238E27FC236}">
                <a16:creationId xmlns:a16="http://schemas.microsoft.com/office/drawing/2014/main" id="{79BA288A-A188-FA5D-B8DD-E37889CCF7C4}"/>
              </a:ext>
            </a:extLst>
          </p:cNvPr>
          <p:cNvSpPr>
            <a:spLocks noGrp="1"/>
          </p:cNvSpPr>
          <p:nvPr>
            <p:ph type="body" sz="quarter" idx="21"/>
          </p:nvPr>
        </p:nvSpPr>
        <p:spPr>
          <a:xfrm>
            <a:off x="5673213" y="1974325"/>
            <a:ext cx="5978011" cy="439981"/>
          </a:xfrm>
        </p:spPr>
        <p:txBody>
          <a:bodyPr/>
          <a:lstStyle/>
          <a:p>
            <a:r>
              <a:rPr lang="en-US" sz="1800" dirty="0"/>
              <a:t>Discounts strongly influence purchasing decisions, guiding pricing strategies.</a:t>
            </a:r>
          </a:p>
          <a:p>
            <a:endParaRPr lang="en-IN" dirty="0"/>
          </a:p>
        </p:txBody>
      </p:sp>
      <p:sp>
        <p:nvSpPr>
          <p:cNvPr id="10" name="Text Placeholder 9">
            <a:extLst>
              <a:ext uri="{FF2B5EF4-FFF2-40B4-BE49-F238E27FC236}">
                <a16:creationId xmlns:a16="http://schemas.microsoft.com/office/drawing/2014/main" id="{57B5E535-5511-0BCC-DC59-F6EDD5F15ADF}"/>
              </a:ext>
            </a:extLst>
          </p:cNvPr>
          <p:cNvSpPr>
            <a:spLocks noGrp="1"/>
          </p:cNvSpPr>
          <p:nvPr>
            <p:ph type="body" sz="quarter" idx="17"/>
          </p:nvPr>
        </p:nvSpPr>
        <p:spPr>
          <a:xfrm>
            <a:off x="5769864" y="3005440"/>
            <a:ext cx="3840480" cy="338328"/>
          </a:xfrm>
        </p:spPr>
        <p:txBody>
          <a:bodyPr/>
          <a:lstStyle/>
          <a:p>
            <a:r>
              <a:rPr lang="en-IN" dirty="0"/>
              <a:t>Feature Influence</a:t>
            </a:r>
          </a:p>
          <a:p>
            <a:endParaRPr lang="en-IN" dirty="0"/>
          </a:p>
        </p:txBody>
      </p:sp>
      <p:sp>
        <p:nvSpPr>
          <p:cNvPr id="11" name="Text Placeholder 10">
            <a:extLst>
              <a:ext uri="{FF2B5EF4-FFF2-40B4-BE49-F238E27FC236}">
                <a16:creationId xmlns:a16="http://schemas.microsoft.com/office/drawing/2014/main" id="{09AC04AD-69D0-5BB0-57F0-C9DE2765657F}"/>
              </a:ext>
            </a:extLst>
          </p:cNvPr>
          <p:cNvSpPr>
            <a:spLocks noGrp="1"/>
          </p:cNvSpPr>
          <p:nvPr>
            <p:ph type="body" sz="quarter" idx="22"/>
          </p:nvPr>
        </p:nvSpPr>
        <p:spPr>
          <a:xfrm>
            <a:off x="5769864" y="3359250"/>
            <a:ext cx="5881362" cy="338328"/>
          </a:xfrm>
        </p:spPr>
        <p:txBody>
          <a:bodyPr/>
          <a:lstStyle/>
          <a:p>
            <a:r>
              <a:rPr lang="en-US" sz="2000" dirty="0"/>
              <a:t>Free shipping boosts product appeal and drives higher sales.</a:t>
            </a:r>
          </a:p>
          <a:p>
            <a:endParaRPr lang="en-IN" sz="1800" dirty="0"/>
          </a:p>
        </p:txBody>
      </p:sp>
      <p:sp>
        <p:nvSpPr>
          <p:cNvPr id="13" name="Text Placeholder 12">
            <a:extLst>
              <a:ext uri="{FF2B5EF4-FFF2-40B4-BE49-F238E27FC236}">
                <a16:creationId xmlns:a16="http://schemas.microsoft.com/office/drawing/2014/main" id="{DA6AB545-0CD5-F924-55F4-4AC2ADF163DC}"/>
              </a:ext>
            </a:extLst>
          </p:cNvPr>
          <p:cNvSpPr>
            <a:spLocks noGrp="1"/>
          </p:cNvSpPr>
          <p:nvPr>
            <p:ph type="body" sz="quarter" idx="18"/>
          </p:nvPr>
        </p:nvSpPr>
        <p:spPr>
          <a:xfrm>
            <a:off x="5769864" y="4155948"/>
            <a:ext cx="3840480" cy="338328"/>
          </a:xfrm>
        </p:spPr>
        <p:txBody>
          <a:bodyPr/>
          <a:lstStyle/>
          <a:p>
            <a:r>
              <a:rPr lang="en-IN" dirty="0"/>
              <a:t>Market Trends</a:t>
            </a:r>
          </a:p>
          <a:p>
            <a:endParaRPr lang="en-IN" dirty="0"/>
          </a:p>
        </p:txBody>
      </p:sp>
      <p:sp>
        <p:nvSpPr>
          <p:cNvPr id="14" name="Text Placeholder 13">
            <a:extLst>
              <a:ext uri="{FF2B5EF4-FFF2-40B4-BE49-F238E27FC236}">
                <a16:creationId xmlns:a16="http://schemas.microsoft.com/office/drawing/2014/main" id="{7CEA065A-4296-ECE7-57FD-B5E28A681A8E}"/>
              </a:ext>
            </a:extLst>
          </p:cNvPr>
          <p:cNvSpPr>
            <a:spLocks noGrp="1"/>
          </p:cNvSpPr>
          <p:nvPr>
            <p:ph type="body" sz="quarter" idx="23"/>
          </p:nvPr>
        </p:nvSpPr>
        <p:spPr>
          <a:xfrm>
            <a:off x="5769862" y="4511836"/>
            <a:ext cx="5881362" cy="338328"/>
          </a:xfrm>
        </p:spPr>
        <p:txBody>
          <a:bodyPr/>
          <a:lstStyle/>
          <a:p>
            <a:r>
              <a:rPr lang="en-US" sz="2000" dirty="0"/>
              <a:t>Popular products and price ranges highlight 2024 retail trends.</a:t>
            </a:r>
          </a:p>
          <a:p>
            <a:endParaRPr lang="en-IN" sz="1800" dirty="0"/>
          </a:p>
        </p:txBody>
      </p:sp>
      <p:sp>
        <p:nvSpPr>
          <p:cNvPr id="16" name="Text Placeholder 15">
            <a:extLst>
              <a:ext uri="{FF2B5EF4-FFF2-40B4-BE49-F238E27FC236}">
                <a16:creationId xmlns:a16="http://schemas.microsoft.com/office/drawing/2014/main" id="{86CEDDCA-AD18-22C0-2767-EF68BCB89D70}"/>
              </a:ext>
            </a:extLst>
          </p:cNvPr>
          <p:cNvSpPr>
            <a:spLocks noGrp="1"/>
          </p:cNvSpPr>
          <p:nvPr>
            <p:ph type="body" sz="quarter" idx="19"/>
          </p:nvPr>
        </p:nvSpPr>
        <p:spPr>
          <a:xfrm>
            <a:off x="5769862" y="5536355"/>
            <a:ext cx="3840480" cy="338328"/>
          </a:xfrm>
        </p:spPr>
        <p:txBody>
          <a:bodyPr/>
          <a:lstStyle/>
          <a:p>
            <a:r>
              <a:rPr lang="en-IN" dirty="0"/>
              <a:t>Business Insights</a:t>
            </a:r>
          </a:p>
          <a:p>
            <a:endParaRPr lang="en-IN" dirty="0"/>
          </a:p>
        </p:txBody>
      </p:sp>
      <p:sp>
        <p:nvSpPr>
          <p:cNvPr id="17" name="Text Placeholder 16">
            <a:extLst>
              <a:ext uri="{FF2B5EF4-FFF2-40B4-BE49-F238E27FC236}">
                <a16:creationId xmlns:a16="http://schemas.microsoft.com/office/drawing/2014/main" id="{3946A869-28E1-2045-216E-E47C8400C161}"/>
              </a:ext>
            </a:extLst>
          </p:cNvPr>
          <p:cNvSpPr>
            <a:spLocks noGrp="1"/>
          </p:cNvSpPr>
          <p:nvPr>
            <p:ph type="body" sz="quarter" idx="24"/>
          </p:nvPr>
        </p:nvSpPr>
        <p:spPr>
          <a:xfrm>
            <a:off x="5769862" y="5874683"/>
            <a:ext cx="5881360" cy="338328"/>
          </a:xfrm>
        </p:spPr>
        <p:txBody>
          <a:bodyPr/>
          <a:lstStyle/>
          <a:p>
            <a:r>
              <a:rPr lang="en-US" sz="2000" dirty="0"/>
              <a:t>Informs inventory, marketing, and product focus for better sales.</a:t>
            </a:r>
          </a:p>
          <a:p>
            <a:endParaRPr lang="en-IN" sz="1800" dirty="0"/>
          </a:p>
        </p:txBody>
      </p:sp>
      <p:pic>
        <p:nvPicPr>
          <p:cNvPr id="1026" name="Picture 2" descr="Data analytics icon monitoring Big data analysis Containing database ...">
            <a:extLst>
              <a:ext uri="{FF2B5EF4-FFF2-40B4-BE49-F238E27FC236}">
                <a16:creationId xmlns:a16="http://schemas.microsoft.com/office/drawing/2014/main" id="{1A0E6EB4-77C4-7489-26E3-537B84474460}"/>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4336027" y="348398"/>
            <a:ext cx="884902" cy="884902"/>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emium Vector | Big data analysis icon">
            <a:extLst>
              <a:ext uri="{FF2B5EF4-FFF2-40B4-BE49-F238E27FC236}">
                <a16:creationId xmlns:a16="http://schemas.microsoft.com/office/drawing/2014/main" id="{AC5603A0-C496-A27D-982B-CA60A8EA3FE8}"/>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4336027" y="1625025"/>
            <a:ext cx="884902" cy="884902"/>
          </a:xfrm>
          <a:prstGeom prst="ellipse">
            <a:avLst/>
          </a:prstGeom>
          <a:ln w="63500" cap="rnd">
            <a:solidFill>
              <a:srgbClr val="92D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ata, Big Data, Analysis, Globe, Services Flat Color Icon Vector Stock ...">
            <a:extLst>
              <a:ext uri="{FF2B5EF4-FFF2-40B4-BE49-F238E27FC236}">
                <a16:creationId xmlns:a16="http://schemas.microsoft.com/office/drawing/2014/main" id="{384E7C43-7A08-2E4A-AFD3-DE21A5CABB7E}"/>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bwMode="auto">
          <a:xfrm>
            <a:off x="4336027" y="2914531"/>
            <a:ext cx="884902" cy="884902"/>
          </a:xfrm>
          <a:prstGeom prst="ellipse">
            <a:avLst/>
          </a:prstGeom>
          <a:ln w="63500" cap="rnd">
            <a:solidFill>
              <a:srgbClr val="7030A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See related image detail. Predictive Analytics Vector Icon 33188092 Vector Art at Vecteezy">
            <a:extLst>
              <a:ext uri="{FF2B5EF4-FFF2-40B4-BE49-F238E27FC236}">
                <a16:creationId xmlns:a16="http://schemas.microsoft.com/office/drawing/2014/main" id="{556B229B-2973-138A-101D-222996BC3CDE}"/>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bwMode="auto">
          <a:xfrm>
            <a:off x="4336027" y="4263219"/>
            <a:ext cx="884902" cy="884902"/>
          </a:xfrm>
          <a:prstGeom prst="ellipse">
            <a:avLst/>
          </a:prstGeom>
          <a:ln w="63500" cap="rnd">
            <a:solidFill>
              <a:srgbClr val="F1557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Analytics Generic color lineal-color icon">
            <a:extLst>
              <a:ext uri="{FF2B5EF4-FFF2-40B4-BE49-F238E27FC236}">
                <a16:creationId xmlns:a16="http://schemas.microsoft.com/office/drawing/2014/main" id="{62699EF9-C14F-05C1-771C-B0C0AE24831F}"/>
              </a:ext>
            </a:extLst>
          </p:cNvP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a:stretch>
            <a:fillRect/>
          </a:stretch>
        </p:blipFill>
        <p:spPr bwMode="auto">
          <a:xfrm>
            <a:off x="4336027" y="5555823"/>
            <a:ext cx="884901" cy="884901"/>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44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CBA1-0E8A-1EFE-22E7-346745B2E049}"/>
              </a:ext>
            </a:extLst>
          </p:cNvPr>
          <p:cNvSpPr>
            <a:spLocks noGrp="1"/>
          </p:cNvSpPr>
          <p:nvPr>
            <p:ph type="title"/>
          </p:nvPr>
        </p:nvSpPr>
        <p:spPr/>
        <p:txBody>
          <a:bodyPr/>
          <a:lstStyle/>
          <a:p>
            <a:pPr algn="l"/>
            <a:r>
              <a:rPr lang="en-US" dirty="0"/>
              <a:t>Recommendations </a:t>
            </a:r>
            <a:endParaRPr lang="en-IN" dirty="0"/>
          </a:p>
        </p:txBody>
      </p:sp>
      <p:sp>
        <p:nvSpPr>
          <p:cNvPr id="3" name="Slide Number Placeholder 2">
            <a:extLst>
              <a:ext uri="{FF2B5EF4-FFF2-40B4-BE49-F238E27FC236}">
                <a16:creationId xmlns:a16="http://schemas.microsoft.com/office/drawing/2014/main" id="{ABD169DE-B68E-7E1F-A5B8-03351651471F}"/>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4" name="Footer Placeholder 3">
            <a:extLst>
              <a:ext uri="{FF2B5EF4-FFF2-40B4-BE49-F238E27FC236}">
                <a16:creationId xmlns:a16="http://schemas.microsoft.com/office/drawing/2014/main" id="{4E5EF924-9C26-3981-975A-85FB2171B863}"/>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138C2B50-F7D2-B6B1-8D04-E786348A7B7A}"/>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2FA27111-ED10-6D9C-697A-05E7C0DFBD1C}"/>
              </a:ext>
            </a:extLst>
          </p:cNvPr>
          <p:cNvSpPr txBox="1"/>
          <p:nvPr/>
        </p:nvSpPr>
        <p:spPr>
          <a:xfrm>
            <a:off x="1203960" y="2158404"/>
            <a:ext cx="9466006" cy="3416320"/>
          </a:xfrm>
          <a:prstGeom prst="rect">
            <a:avLst/>
          </a:prstGeom>
          <a:noFill/>
        </p:spPr>
        <p:txBody>
          <a:bodyPr wrap="square">
            <a:spAutoFit/>
          </a:bodyPr>
          <a:lstStyle/>
          <a:p>
            <a:pPr>
              <a:buFont typeface="+mj-lt"/>
              <a:buAutoNum type="arabicPeriod"/>
            </a:pPr>
            <a:r>
              <a:rPr lang="en-US" dirty="0"/>
              <a:t>Offer competitive discounts to drive sales based on pricing insights.</a:t>
            </a:r>
          </a:p>
          <a:p>
            <a:pPr>
              <a:buFont typeface="+mj-lt"/>
              <a:buAutoNum type="arabicPeriod"/>
            </a:pPr>
            <a:endParaRPr lang="en-US" dirty="0"/>
          </a:p>
          <a:p>
            <a:pPr>
              <a:buFont typeface="+mj-lt"/>
              <a:buAutoNum type="arabicPeriod"/>
            </a:pPr>
            <a:r>
              <a:rPr lang="en-US" dirty="0"/>
              <a:t>Emphasize free shipping to attract more buyers, as it boosts purchases.</a:t>
            </a:r>
          </a:p>
          <a:p>
            <a:pPr>
              <a:buFont typeface="+mj-lt"/>
              <a:buAutoNum type="arabicPeriod"/>
            </a:pPr>
            <a:endParaRPr lang="en-US" dirty="0"/>
          </a:p>
          <a:p>
            <a:pPr>
              <a:buFont typeface="+mj-lt"/>
              <a:buAutoNum type="arabicPeriod"/>
            </a:pPr>
            <a:r>
              <a:rPr lang="en-US" dirty="0"/>
              <a:t>Stock trending furniture types to meet customer demand.</a:t>
            </a:r>
          </a:p>
          <a:p>
            <a:pPr>
              <a:buFont typeface="+mj-lt"/>
              <a:buAutoNum type="arabicPeriod"/>
            </a:pPr>
            <a:endParaRPr lang="en-US" dirty="0"/>
          </a:p>
          <a:p>
            <a:pPr>
              <a:buFont typeface="+mj-lt"/>
              <a:buAutoNum type="arabicPeriod"/>
            </a:pPr>
            <a:r>
              <a:rPr lang="en-US" dirty="0"/>
              <a:t>Use clear, keyword-rich product titles to enhance visibility.</a:t>
            </a:r>
          </a:p>
          <a:p>
            <a:pPr>
              <a:buFont typeface="+mj-lt"/>
              <a:buAutoNum type="arabicPeriod"/>
            </a:pPr>
            <a:endParaRPr lang="en-US" dirty="0"/>
          </a:p>
          <a:p>
            <a:pPr>
              <a:buFont typeface="+mj-lt"/>
              <a:buAutoNum type="arabicPeriod"/>
            </a:pPr>
            <a:r>
              <a:rPr lang="en-US" dirty="0"/>
              <a:t>Align inventory with high-demand items to avoid excess stock.</a:t>
            </a:r>
          </a:p>
          <a:p>
            <a:pPr>
              <a:buFont typeface="+mj-lt"/>
              <a:buAutoNum type="arabicPeriod"/>
            </a:pPr>
            <a:endParaRPr lang="en-US" dirty="0"/>
          </a:p>
          <a:p>
            <a:pPr>
              <a:buFont typeface="+mj-lt"/>
              <a:buAutoNum type="arabicPeriod"/>
            </a:pPr>
            <a:r>
              <a:rPr lang="en-US" dirty="0"/>
              <a:t>Monitor dataset trends to adapt to changing consumer preferences.</a:t>
            </a:r>
          </a:p>
          <a:p>
            <a:endParaRPr lang="en-US" dirty="0"/>
          </a:p>
        </p:txBody>
      </p:sp>
    </p:spTree>
    <p:extLst>
      <p:ext uri="{BB962C8B-B14F-4D97-AF65-F5344CB8AC3E}">
        <p14:creationId xmlns:p14="http://schemas.microsoft.com/office/powerpoint/2010/main" val="159146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0415-AA48-AEAD-A597-9BCCE86FC2E5}"/>
              </a:ext>
            </a:extLst>
          </p:cNvPr>
          <p:cNvSpPr>
            <a:spLocks noGrp="1"/>
          </p:cNvSpPr>
          <p:nvPr>
            <p:ph type="title"/>
          </p:nvPr>
        </p:nvSpPr>
        <p:spPr>
          <a:xfrm>
            <a:off x="534875" y="420624"/>
            <a:ext cx="3017520" cy="2381570"/>
          </a:xfrm>
        </p:spPr>
        <p:txBody>
          <a:bodyPr/>
          <a:lstStyle/>
          <a:p>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We will use the dataset named furniture, which will contain the following columns for various types of analysis.</a:t>
            </a: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600" kern="100" dirty="0">
                <a:effectLst/>
                <a:latin typeface="Baskerville Old Face" panose="02020602080505020303" pitchFamily="18" charset="0"/>
                <a:ea typeface="Calibri" panose="020F0502020204030204" pitchFamily="34" charset="0"/>
                <a:cs typeface="Times New Roman" panose="02020603050405020304" pitchFamily="18" charset="0"/>
              </a:rPr>
            </a:br>
            <a:endParaRPr lang="en-IN" sz="1600" dirty="0"/>
          </a:p>
        </p:txBody>
      </p:sp>
      <p:sp>
        <p:nvSpPr>
          <p:cNvPr id="3" name="Text Placeholder 2">
            <a:extLst>
              <a:ext uri="{FF2B5EF4-FFF2-40B4-BE49-F238E27FC236}">
                <a16:creationId xmlns:a16="http://schemas.microsoft.com/office/drawing/2014/main" id="{84179E08-293F-3A51-C4BC-93853171F647}"/>
              </a:ext>
            </a:extLst>
          </p:cNvPr>
          <p:cNvSpPr>
            <a:spLocks noGrp="1"/>
          </p:cNvSpPr>
          <p:nvPr>
            <p:ph type="body" idx="1"/>
          </p:nvPr>
        </p:nvSpPr>
        <p:spPr>
          <a:xfrm>
            <a:off x="534875" y="2399858"/>
            <a:ext cx="2980944" cy="40233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sng" strike="noStrike" cap="none" normalizeH="0" baseline="0" dirty="0">
                <a:ln>
                  <a:noFill/>
                </a:ln>
                <a:solidFill>
                  <a:schemeClr val="tx1"/>
                </a:solidFill>
                <a:effectLst/>
                <a:latin typeface="Baskerville Old Face" panose="02020602080505020303" pitchFamily="18" charset="0"/>
              </a:rPr>
              <a:t>Overview of Columns in the Dataset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u="sng" dirty="0">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sng"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latin typeface="Arial" panose="020B0604020202020204" pitchFamily="34" charset="0"/>
              </a:rPr>
              <a:t> </a:t>
            </a:r>
            <a:r>
              <a:rPr lang="en-US" altLang="en-US" sz="1600" dirty="0" err="1">
                <a:latin typeface="Arial" panose="020B0604020202020204" pitchFamily="34" charset="0"/>
              </a:rPr>
              <a:t>P</a:t>
            </a:r>
            <a:r>
              <a:rPr kumimoji="0" lang="en-US" altLang="en-US" sz="1600" i="0" u="none" strike="noStrike" cap="none" normalizeH="0" baseline="0" dirty="0" err="1">
                <a:ln>
                  <a:noFill/>
                </a:ln>
                <a:solidFill>
                  <a:schemeClr val="tx1"/>
                </a:solidFill>
                <a:effectLst/>
                <a:latin typeface="Arial" panose="020B0604020202020204" pitchFamily="34" charset="0"/>
              </a:rPr>
              <a:t>roductTitle</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 Name and description of the furniture item.</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latin typeface="Arial" panose="020B0604020202020204" pitchFamily="34" charset="0"/>
              </a:rPr>
              <a:t> </a:t>
            </a:r>
            <a:r>
              <a:rPr lang="en-US" altLang="en-US" sz="1600" dirty="0" err="1">
                <a:latin typeface="Arial" panose="020B0604020202020204" pitchFamily="34" charset="0"/>
              </a:rPr>
              <a:t>O</a:t>
            </a:r>
            <a:r>
              <a:rPr kumimoji="0" lang="en-US" altLang="en-US" sz="1600" i="0" u="none" strike="noStrike" cap="none" normalizeH="0" baseline="0" dirty="0" err="1">
                <a:ln>
                  <a:noFill/>
                </a:ln>
                <a:solidFill>
                  <a:schemeClr val="tx1"/>
                </a:solidFill>
                <a:effectLst/>
                <a:latin typeface="Arial" panose="020B0604020202020204" pitchFamily="34" charset="0"/>
              </a:rPr>
              <a:t>riginalPrice</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 The initial price of the product before any discount.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Price</a:t>
            </a:r>
            <a:r>
              <a:rPr kumimoji="0" lang="en-US" altLang="en-US" sz="1600" b="0" i="0" u="none" strike="noStrike" cap="none" normalizeH="0" baseline="0" dirty="0">
                <a:ln>
                  <a:noFill/>
                </a:ln>
                <a:solidFill>
                  <a:schemeClr val="tx1"/>
                </a:solidFill>
                <a:effectLst/>
                <a:latin typeface="Arial" panose="020B0604020202020204" pitchFamily="34" charset="0"/>
              </a:rPr>
              <a:t> – The final selling price after discounts.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Sold </a:t>
            </a:r>
            <a:r>
              <a:rPr kumimoji="0" lang="en-US" altLang="en-US" sz="1600" b="0" i="0" u="none" strike="noStrike" cap="none" normalizeH="0" baseline="0" dirty="0">
                <a:ln>
                  <a:noFill/>
                </a:ln>
                <a:solidFill>
                  <a:schemeClr val="tx1"/>
                </a:solidFill>
                <a:effectLst/>
                <a:latin typeface="Arial" panose="020B0604020202020204" pitchFamily="34" charset="0"/>
              </a:rPr>
              <a:t>– Number of units sold.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latin typeface="Arial" panose="020B0604020202020204" pitchFamily="34" charset="0"/>
              </a:rPr>
              <a:t>T</a:t>
            </a:r>
            <a:r>
              <a:rPr kumimoji="0" lang="en-US" altLang="en-US" sz="1600" i="0" u="none" strike="noStrike" cap="none" normalizeH="0" baseline="0" dirty="0" err="1">
                <a:ln>
                  <a:noFill/>
                </a:ln>
                <a:solidFill>
                  <a:schemeClr val="tx1"/>
                </a:solidFill>
                <a:effectLst/>
                <a:latin typeface="Arial" panose="020B0604020202020204" pitchFamily="34" charset="0"/>
              </a:rPr>
              <a:t>agText</a:t>
            </a:r>
            <a:r>
              <a:rPr kumimoji="0" lang="en-US" altLang="en-US" sz="1600" b="0" i="0" u="none" strike="noStrike" cap="none" normalizeH="0" baseline="0" dirty="0">
                <a:ln>
                  <a:noFill/>
                </a:ln>
                <a:solidFill>
                  <a:schemeClr val="tx1"/>
                </a:solidFill>
                <a:effectLst/>
                <a:latin typeface="Arial" panose="020B0604020202020204" pitchFamily="34" charset="0"/>
              </a:rPr>
              <a:t> – Additional product tags (e.g., "Free shipping").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endParaRPr lang="en-US" dirty="0"/>
          </a:p>
          <a:p>
            <a:endParaRPr lang="en-IN" dirty="0"/>
          </a:p>
        </p:txBody>
      </p:sp>
      <p:pic>
        <p:nvPicPr>
          <p:cNvPr id="1026" name="Picture 2" descr="Exploratory Data Analysis on E-Commerce Data | by Jinal Kalpesh Shah ...">
            <a:extLst>
              <a:ext uri="{FF2B5EF4-FFF2-40B4-BE49-F238E27FC236}">
                <a16:creationId xmlns:a16="http://schemas.microsoft.com/office/drawing/2014/main" id="{4F0A3BF6-7AA5-9EB5-0BF8-C7FB57508645}"/>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bwMode="auto">
          <a:xfrm>
            <a:off x="5001768" y="420624"/>
            <a:ext cx="5897880" cy="5897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22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5E07-6BB3-4C26-047A-18BF1F782643}"/>
              </a:ext>
            </a:extLst>
          </p:cNvPr>
          <p:cNvSpPr>
            <a:spLocks noGrp="1"/>
          </p:cNvSpPr>
          <p:nvPr>
            <p:ph type="title"/>
          </p:nvPr>
        </p:nvSpPr>
        <p:spPr/>
        <p:txBody>
          <a:bodyPr/>
          <a:lstStyle/>
          <a:p>
            <a:r>
              <a:rPr lang="en-US" sz="5400" dirty="0"/>
              <a:t>1.2   Objective of the project</a:t>
            </a:r>
            <a:endParaRPr lang="en-IN" sz="5400" dirty="0"/>
          </a:p>
        </p:txBody>
      </p:sp>
      <p:sp>
        <p:nvSpPr>
          <p:cNvPr id="3" name="Slide Number Placeholder 2">
            <a:extLst>
              <a:ext uri="{FF2B5EF4-FFF2-40B4-BE49-F238E27FC236}">
                <a16:creationId xmlns:a16="http://schemas.microsoft.com/office/drawing/2014/main" id="{09A8B037-2550-C9B7-55CF-D42F0A607D67}"/>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4" name="Footer Placeholder 3">
            <a:extLst>
              <a:ext uri="{FF2B5EF4-FFF2-40B4-BE49-F238E27FC236}">
                <a16:creationId xmlns:a16="http://schemas.microsoft.com/office/drawing/2014/main" id="{3E9B81A3-EB13-D728-3C8E-E6D11C8900FD}"/>
              </a:ext>
            </a:extLst>
          </p:cNvPr>
          <p:cNvSpPr>
            <a:spLocks noGrp="1"/>
          </p:cNvSpPr>
          <p:nvPr>
            <p:ph type="ftr" sz="quarter" idx="11"/>
          </p:nvPr>
        </p:nvSpPr>
        <p:spPr/>
        <p:txBody>
          <a:bodyPr/>
          <a:lstStyle/>
          <a:p>
            <a:r>
              <a:rPr lang="en-US" noProof="0" dirty="0"/>
              <a:t>Furniture data</a:t>
            </a:r>
          </a:p>
        </p:txBody>
      </p:sp>
      <p:sp>
        <p:nvSpPr>
          <p:cNvPr id="5" name="Date Placeholder 4">
            <a:extLst>
              <a:ext uri="{FF2B5EF4-FFF2-40B4-BE49-F238E27FC236}">
                <a16:creationId xmlns:a16="http://schemas.microsoft.com/office/drawing/2014/main" id="{088F0E34-F68E-7066-6611-75C043230575}"/>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1A7C4379-8227-F087-AA51-732084A3EB9C}"/>
              </a:ext>
            </a:extLst>
          </p:cNvPr>
          <p:cNvSpPr txBox="1"/>
          <p:nvPr/>
        </p:nvSpPr>
        <p:spPr>
          <a:xfrm>
            <a:off x="1341120" y="1527048"/>
            <a:ext cx="9613145" cy="4893647"/>
          </a:xfrm>
          <a:prstGeom prst="rect">
            <a:avLst/>
          </a:prstGeom>
          <a:noFill/>
        </p:spPr>
        <p:txBody>
          <a:bodyPr wrap="square" rtlCol="0">
            <a:spAutoFit/>
          </a:bodyPr>
          <a:lstStyle/>
          <a:p>
            <a:r>
              <a:rPr lang="en-US" sz="2400" b="1" dirty="0"/>
              <a:t>1. </a:t>
            </a:r>
            <a:r>
              <a:rPr lang="en-US" sz="2400" b="1" u="sng" dirty="0">
                <a:highlight>
                  <a:srgbClr val="ECC4BF"/>
                </a:highlight>
              </a:rPr>
              <a:t>Sales Trend Analysis</a:t>
            </a:r>
          </a:p>
          <a:p>
            <a:pPr>
              <a:buFont typeface="Arial" panose="020B0604020202020204" pitchFamily="34" charset="0"/>
              <a:buChar char="•"/>
            </a:pPr>
            <a:r>
              <a:rPr lang="en-US" sz="2400" dirty="0"/>
              <a:t>Identify best-selling and least-selling furniture.</a:t>
            </a:r>
          </a:p>
          <a:p>
            <a:pPr>
              <a:buFont typeface="Arial" panose="020B0604020202020204" pitchFamily="34" charset="0"/>
              <a:buChar char="•"/>
            </a:pPr>
            <a:r>
              <a:rPr lang="en-US" sz="2400" dirty="0"/>
              <a:t>Analyze price impact on sales.</a:t>
            </a:r>
          </a:p>
          <a:p>
            <a:pPr>
              <a:buNone/>
            </a:pPr>
            <a:r>
              <a:rPr lang="en-US" sz="2400" b="1" dirty="0"/>
              <a:t>2. </a:t>
            </a:r>
            <a:r>
              <a:rPr lang="en-US" sz="2400" b="1" u="sng" dirty="0">
                <a:highlight>
                  <a:srgbClr val="ECC4BF"/>
                </a:highlight>
              </a:rPr>
              <a:t>Price &amp; Discount Impact</a:t>
            </a:r>
          </a:p>
          <a:p>
            <a:pPr>
              <a:buFont typeface="Arial" panose="020B0604020202020204" pitchFamily="34" charset="0"/>
              <a:buChar char="•"/>
            </a:pPr>
            <a:r>
              <a:rPr lang="en-US" sz="2400" dirty="0"/>
              <a:t>Study how discounts affect sales.</a:t>
            </a:r>
          </a:p>
          <a:p>
            <a:pPr>
              <a:buFont typeface="Arial" panose="020B0604020202020204" pitchFamily="34" charset="0"/>
              <a:buChar char="•"/>
            </a:pPr>
            <a:r>
              <a:rPr lang="en-US" sz="2400" dirty="0"/>
              <a:t>Find optimal price ranges for higher revenue.</a:t>
            </a:r>
          </a:p>
          <a:p>
            <a:pPr>
              <a:buNone/>
            </a:pPr>
            <a:r>
              <a:rPr lang="en-US" sz="2400" b="1" dirty="0"/>
              <a:t>3. </a:t>
            </a:r>
            <a:r>
              <a:rPr lang="en-US" sz="2400" b="1" u="sng" dirty="0">
                <a:highlight>
                  <a:srgbClr val="ECC4BF"/>
                </a:highlight>
              </a:rPr>
              <a:t>Customer Preferences</a:t>
            </a:r>
          </a:p>
          <a:p>
            <a:pPr>
              <a:buFont typeface="Arial" panose="020B0604020202020204" pitchFamily="34" charset="0"/>
              <a:buChar char="•"/>
            </a:pPr>
            <a:r>
              <a:rPr lang="en-US" sz="2400" dirty="0"/>
              <a:t>Identify popular product tags and categories.</a:t>
            </a:r>
          </a:p>
          <a:p>
            <a:pPr>
              <a:buFont typeface="Arial" panose="020B0604020202020204" pitchFamily="34" charset="0"/>
              <a:buChar char="•"/>
            </a:pPr>
            <a:r>
              <a:rPr lang="en-US" sz="2400" dirty="0"/>
              <a:t>Analyze how price points influence purchases.</a:t>
            </a:r>
          </a:p>
          <a:p>
            <a:pPr>
              <a:buNone/>
            </a:pPr>
            <a:r>
              <a:rPr lang="en-US" sz="2400" b="1" dirty="0"/>
              <a:t>4. </a:t>
            </a:r>
            <a:r>
              <a:rPr lang="en-US" sz="2400" b="1" u="sng" dirty="0">
                <a:highlight>
                  <a:srgbClr val="ECC4BF"/>
                </a:highlight>
              </a:rPr>
              <a:t>Market Insights</a:t>
            </a:r>
          </a:p>
          <a:p>
            <a:pPr>
              <a:buFont typeface="Arial" panose="020B0604020202020204" pitchFamily="34" charset="0"/>
              <a:buChar char="•"/>
            </a:pPr>
            <a:r>
              <a:rPr lang="en-US" sz="2400" dirty="0"/>
              <a:t>Compare original vs. selling prices.</a:t>
            </a:r>
          </a:p>
          <a:p>
            <a:pPr>
              <a:buFont typeface="Arial" panose="020B0604020202020204" pitchFamily="34" charset="0"/>
              <a:buChar char="•"/>
            </a:pPr>
            <a:r>
              <a:rPr lang="en-US" sz="2400" dirty="0"/>
              <a:t>Spot high-performing and underperforming products.</a:t>
            </a:r>
          </a:p>
          <a:p>
            <a:endParaRPr lang="en-IN" sz="2400" dirty="0"/>
          </a:p>
        </p:txBody>
      </p:sp>
    </p:spTree>
    <p:extLst>
      <p:ext uri="{BB962C8B-B14F-4D97-AF65-F5344CB8AC3E}">
        <p14:creationId xmlns:p14="http://schemas.microsoft.com/office/powerpoint/2010/main" val="59533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A03D-B56E-7FC8-E9BE-E3726615487A}"/>
              </a:ext>
            </a:extLst>
          </p:cNvPr>
          <p:cNvSpPr>
            <a:spLocks noGrp="1"/>
          </p:cNvSpPr>
          <p:nvPr>
            <p:ph type="title"/>
          </p:nvPr>
        </p:nvSpPr>
        <p:spPr>
          <a:xfrm>
            <a:off x="68826" y="512064"/>
            <a:ext cx="12034684" cy="1014984"/>
          </a:xfrm>
        </p:spPr>
        <p:txBody>
          <a:bodyPr/>
          <a:lstStyle/>
          <a:p>
            <a:r>
              <a:rPr lang="en-US" sz="4800" dirty="0"/>
              <a:t>2.  Data collection and preparation </a:t>
            </a:r>
            <a:endParaRPr lang="en-IN" sz="4800" dirty="0"/>
          </a:p>
        </p:txBody>
      </p:sp>
      <p:sp>
        <p:nvSpPr>
          <p:cNvPr id="3" name="Slide Number Placeholder 2">
            <a:extLst>
              <a:ext uri="{FF2B5EF4-FFF2-40B4-BE49-F238E27FC236}">
                <a16:creationId xmlns:a16="http://schemas.microsoft.com/office/drawing/2014/main" id="{0C9A2F32-89FF-65E5-3325-781D9AEB96A0}"/>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4" name="Footer Placeholder 3">
            <a:extLst>
              <a:ext uri="{FF2B5EF4-FFF2-40B4-BE49-F238E27FC236}">
                <a16:creationId xmlns:a16="http://schemas.microsoft.com/office/drawing/2014/main" id="{5C8E3C59-E2C3-1111-B948-D64BF20916A0}"/>
              </a:ext>
            </a:extLst>
          </p:cNvPr>
          <p:cNvSpPr>
            <a:spLocks noGrp="1"/>
          </p:cNvSpPr>
          <p:nvPr>
            <p:ph type="ftr" sz="quarter" idx="11"/>
          </p:nvPr>
        </p:nvSpPr>
        <p:spPr/>
        <p:txBody>
          <a:bodyPr/>
          <a:lstStyle/>
          <a:p>
            <a:r>
              <a:rPr lang="en-US" noProof="0" dirty="0"/>
              <a:t>Furniture data</a:t>
            </a:r>
          </a:p>
        </p:txBody>
      </p:sp>
      <p:sp>
        <p:nvSpPr>
          <p:cNvPr id="5" name="Date Placeholder 4">
            <a:extLst>
              <a:ext uri="{FF2B5EF4-FFF2-40B4-BE49-F238E27FC236}">
                <a16:creationId xmlns:a16="http://schemas.microsoft.com/office/drawing/2014/main" id="{D2A46D60-F13D-DF7B-6F13-7E23CA7CC9DF}"/>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F210FC21-B921-AFF5-9409-6D998C8179FF}"/>
              </a:ext>
            </a:extLst>
          </p:cNvPr>
          <p:cNvSpPr txBox="1"/>
          <p:nvPr/>
        </p:nvSpPr>
        <p:spPr>
          <a:xfrm>
            <a:off x="1259986" y="1415845"/>
            <a:ext cx="10009239" cy="1077218"/>
          </a:xfrm>
          <a:prstGeom prst="rect">
            <a:avLst/>
          </a:prstGeom>
          <a:noFill/>
        </p:spPr>
        <p:txBody>
          <a:bodyPr wrap="square" rtlCol="0">
            <a:spAutoFit/>
          </a:bodyPr>
          <a:lstStyle/>
          <a:p>
            <a:r>
              <a:rPr lang="en-US" sz="3200" dirty="0">
                <a:latin typeface="Baskerville Old Face" panose="02020602080505020303" pitchFamily="18" charset="0"/>
              </a:rPr>
              <a:t>2.1  Data sources</a:t>
            </a:r>
          </a:p>
          <a:p>
            <a:r>
              <a:rPr lang="en-US" sz="3200" dirty="0">
                <a:latin typeface="Baskerville Old Face" panose="02020602080505020303" pitchFamily="18" charset="0"/>
              </a:rPr>
              <a:t>        </a:t>
            </a:r>
            <a:endParaRPr lang="en-IN" sz="3200" dirty="0">
              <a:latin typeface="Baskerville Old Face" panose="02020602080505020303" pitchFamily="18" charset="0"/>
            </a:endParaRPr>
          </a:p>
        </p:txBody>
      </p:sp>
      <p:sp>
        <p:nvSpPr>
          <p:cNvPr id="7" name="Rectangle 1">
            <a:extLst>
              <a:ext uri="{FF2B5EF4-FFF2-40B4-BE49-F238E27FC236}">
                <a16:creationId xmlns:a16="http://schemas.microsoft.com/office/drawing/2014/main" id="{0BB894B1-6189-E674-A1CE-14A7F7A96AC4}"/>
              </a:ext>
            </a:extLst>
          </p:cNvPr>
          <p:cNvSpPr>
            <a:spLocks noChangeArrowheads="1"/>
          </p:cNvSpPr>
          <p:nvPr/>
        </p:nvSpPr>
        <p:spPr bwMode="auto">
          <a:xfrm>
            <a:off x="1936954" y="1952183"/>
            <a:ext cx="943896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The dataset was collected </a:t>
            </a:r>
            <a:r>
              <a:rPr kumimoji="0" lang="en-US" altLang="en-US" sz="1800" b="1" i="0" u="none" strike="noStrike" cap="none" normalizeH="0" baseline="0" dirty="0">
                <a:ln>
                  <a:noFill/>
                </a:ln>
                <a:solidFill>
                  <a:schemeClr val="tx1"/>
                </a:solidFill>
                <a:effectLst/>
                <a:latin typeface="Arial" panose="020B0604020202020204" pitchFamily="34" charset="0"/>
              </a:rPr>
              <a:t>in compliance with ethical standards</a:t>
            </a:r>
            <a:r>
              <a:rPr kumimoji="0" lang="en-US" altLang="en-US" sz="1800" b="0" i="0" u="none" strike="noStrike" cap="none" normalizeH="0" baseline="0" dirty="0">
                <a:ln>
                  <a:noFill/>
                </a:ln>
                <a:solidFill>
                  <a:schemeClr val="tx1"/>
                </a:solidFill>
                <a:effectLst/>
                <a:latin typeface="Arial" panose="020B0604020202020204" pitchFamily="34" charset="0"/>
              </a:rPr>
              <a:t>, ensuring respect for  user privacy and platform terms of service.</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Data is </a:t>
            </a:r>
            <a:r>
              <a:rPr kumimoji="0" lang="en-US" altLang="en-US" sz="1800" b="1" i="0" u="none" strike="noStrike" cap="none" normalizeH="0" baseline="0" dirty="0">
                <a:ln>
                  <a:noFill/>
                </a:ln>
                <a:solidFill>
                  <a:schemeClr val="tx1"/>
                </a:solidFill>
                <a:effectLst/>
                <a:latin typeface="Arial" panose="020B0604020202020204" pitchFamily="34" charset="0"/>
              </a:rPr>
              <a:t>structured and clean</a:t>
            </a:r>
            <a:r>
              <a:rPr kumimoji="0" lang="en-US" altLang="en-US" sz="1800" b="0" i="0" u="none" strike="noStrike" cap="none" normalizeH="0" baseline="0" dirty="0">
                <a:ln>
                  <a:noFill/>
                </a:ln>
                <a:solidFill>
                  <a:schemeClr val="tx1"/>
                </a:solidFill>
                <a:effectLst/>
                <a:latin typeface="Arial" panose="020B0604020202020204" pitchFamily="34" charset="0"/>
              </a:rPr>
              <a:t>, suitable for further analysis and modeling</a:t>
            </a:r>
          </a:p>
        </p:txBody>
      </p:sp>
      <p:sp>
        <p:nvSpPr>
          <p:cNvPr id="8" name="TextBox 7">
            <a:extLst>
              <a:ext uri="{FF2B5EF4-FFF2-40B4-BE49-F238E27FC236}">
                <a16:creationId xmlns:a16="http://schemas.microsoft.com/office/drawing/2014/main" id="{E48603FB-AFE7-7F4E-CA1D-400EB1CEB05D}"/>
              </a:ext>
            </a:extLst>
          </p:cNvPr>
          <p:cNvSpPr txBox="1"/>
          <p:nvPr/>
        </p:nvSpPr>
        <p:spPr>
          <a:xfrm>
            <a:off x="1259986" y="3706761"/>
            <a:ext cx="6104375" cy="584775"/>
          </a:xfrm>
          <a:prstGeom prst="rect">
            <a:avLst/>
          </a:prstGeom>
          <a:noFill/>
        </p:spPr>
        <p:txBody>
          <a:bodyPr wrap="square" rtlCol="0">
            <a:spAutoFit/>
          </a:bodyPr>
          <a:lstStyle/>
          <a:p>
            <a:r>
              <a:rPr lang="en-US" sz="3200" dirty="0">
                <a:latin typeface="Baskerville Old Face" panose="02020602080505020303" pitchFamily="18" charset="0"/>
              </a:rPr>
              <a:t>2.2  Tools used </a:t>
            </a:r>
            <a:endParaRPr lang="en-IN" sz="3200" dirty="0">
              <a:latin typeface="Baskerville Old Face" panose="02020602080505020303" pitchFamily="18" charset="0"/>
            </a:endParaRPr>
          </a:p>
        </p:txBody>
      </p:sp>
      <p:sp>
        <p:nvSpPr>
          <p:cNvPr id="9" name="TextBox 8">
            <a:extLst>
              <a:ext uri="{FF2B5EF4-FFF2-40B4-BE49-F238E27FC236}">
                <a16:creationId xmlns:a16="http://schemas.microsoft.com/office/drawing/2014/main" id="{BD6A5E9D-6A89-D799-01B0-A8F3414B9588}"/>
              </a:ext>
            </a:extLst>
          </p:cNvPr>
          <p:cNvSpPr txBox="1"/>
          <p:nvPr/>
        </p:nvSpPr>
        <p:spPr>
          <a:xfrm>
            <a:off x="2045110" y="4483510"/>
            <a:ext cx="8701548" cy="1459887"/>
          </a:xfrm>
          <a:prstGeom prst="rect">
            <a:avLst/>
          </a:prstGeom>
          <a:noFill/>
        </p:spPr>
        <p:txBody>
          <a:bodyPr wrap="square" rtlCol="0">
            <a:spAutoFit/>
          </a:bodyPr>
          <a:lstStyle/>
          <a:p>
            <a:pPr marL="342900" marR="0" lvl="0" indent="-342900">
              <a:lnSpc>
                <a:spcPct val="107000"/>
              </a:lnSpc>
              <a:buFont typeface="Wingdings" panose="05000000000000000000" pitchFamily="2" charset="2"/>
              <a:buChar char="q"/>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SQL for data cleaning and analyze the data. </a:t>
            </a:r>
          </a:p>
          <a:p>
            <a:pPr marR="0" lvl="0">
              <a:lnSpc>
                <a:spcPct val="107000"/>
              </a:lnSpc>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Wingdings" panose="05000000000000000000" pitchFamily="2" charset="2"/>
              <a:buChar char="q"/>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Tableau for visualisation and exploratory data analysis.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709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EB77-000B-C98C-41B6-A96AAF279757}"/>
              </a:ext>
            </a:extLst>
          </p:cNvPr>
          <p:cNvSpPr>
            <a:spLocks noGrp="1"/>
          </p:cNvSpPr>
          <p:nvPr>
            <p:ph type="title"/>
          </p:nvPr>
        </p:nvSpPr>
        <p:spPr>
          <a:xfrm>
            <a:off x="432619" y="512064"/>
            <a:ext cx="10619429" cy="1014984"/>
          </a:xfrm>
        </p:spPr>
        <p:txBody>
          <a:bodyPr/>
          <a:lstStyle/>
          <a:p>
            <a:pPr algn="l"/>
            <a:r>
              <a:rPr lang="en-US" sz="4400" dirty="0">
                <a:latin typeface="Baskerville Old Face" panose="02020602080505020303" pitchFamily="18" charset="0"/>
              </a:rPr>
              <a:t>2.3 Data cleaning and preprocessing</a:t>
            </a:r>
            <a:endParaRPr lang="en-IN" sz="4400" dirty="0">
              <a:latin typeface="Baskerville Old Face" panose="02020602080505020303" pitchFamily="18" charset="0"/>
            </a:endParaRPr>
          </a:p>
        </p:txBody>
      </p:sp>
      <p:sp>
        <p:nvSpPr>
          <p:cNvPr id="3" name="Slide Number Placeholder 2">
            <a:extLst>
              <a:ext uri="{FF2B5EF4-FFF2-40B4-BE49-F238E27FC236}">
                <a16:creationId xmlns:a16="http://schemas.microsoft.com/office/drawing/2014/main" id="{1EFC849B-A636-4FAC-876A-1CF72D992553}"/>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4" name="Footer Placeholder 3">
            <a:extLst>
              <a:ext uri="{FF2B5EF4-FFF2-40B4-BE49-F238E27FC236}">
                <a16:creationId xmlns:a16="http://schemas.microsoft.com/office/drawing/2014/main" id="{6B2D5441-4210-EDE3-03D0-28D4336D6C8C}"/>
              </a:ext>
            </a:extLst>
          </p:cNvPr>
          <p:cNvSpPr>
            <a:spLocks noGrp="1"/>
          </p:cNvSpPr>
          <p:nvPr>
            <p:ph type="ftr" sz="quarter" idx="11"/>
          </p:nvPr>
        </p:nvSpPr>
        <p:spPr/>
        <p:txBody>
          <a:bodyPr/>
          <a:lstStyle/>
          <a:p>
            <a:r>
              <a:rPr lang="en-US" noProof="0" dirty="0"/>
              <a:t>Furniture data </a:t>
            </a:r>
          </a:p>
        </p:txBody>
      </p:sp>
      <p:sp>
        <p:nvSpPr>
          <p:cNvPr id="5" name="Date Placeholder 4">
            <a:extLst>
              <a:ext uri="{FF2B5EF4-FFF2-40B4-BE49-F238E27FC236}">
                <a16:creationId xmlns:a16="http://schemas.microsoft.com/office/drawing/2014/main" id="{8BD1774E-0CDC-2A81-B3F1-B6570D0D71C3}"/>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9DBADF4C-EEED-AEA8-955C-5B5749B7F10B}"/>
              </a:ext>
            </a:extLst>
          </p:cNvPr>
          <p:cNvSpPr txBox="1"/>
          <p:nvPr/>
        </p:nvSpPr>
        <p:spPr>
          <a:xfrm>
            <a:off x="1312115" y="1232080"/>
            <a:ext cx="7026282" cy="400110"/>
          </a:xfrm>
          <a:prstGeom prst="rect">
            <a:avLst/>
          </a:prstGeom>
          <a:noFill/>
        </p:spPr>
        <p:txBody>
          <a:bodyPr wrap="none" rtlCol="0">
            <a:spAutoFit/>
          </a:bodyPr>
          <a:lstStyle/>
          <a:p>
            <a:r>
              <a:rPr lang="en-US" sz="2000" dirty="0">
                <a:latin typeface="Book Antiqua" panose="02040602050305030304" pitchFamily="18" charset="0"/>
              </a:rPr>
              <a:t>Before performing any analysis, the data should be cleaned.</a:t>
            </a:r>
            <a:endParaRPr lang="en-IN" sz="2000" dirty="0">
              <a:latin typeface="Book Antiqua" panose="02040602050305030304" pitchFamily="18" charset="0"/>
            </a:endParaRPr>
          </a:p>
        </p:txBody>
      </p:sp>
      <p:sp>
        <p:nvSpPr>
          <p:cNvPr id="7" name="TextBox 6">
            <a:extLst>
              <a:ext uri="{FF2B5EF4-FFF2-40B4-BE49-F238E27FC236}">
                <a16:creationId xmlns:a16="http://schemas.microsoft.com/office/drawing/2014/main" id="{58B60D40-BEC9-854D-1CE4-76B36CBEF312}"/>
              </a:ext>
            </a:extLst>
          </p:cNvPr>
          <p:cNvSpPr txBox="1"/>
          <p:nvPr/>
        </p:nvSpPr>
        <p:spPr>
          <a:xfrm>
            <a:off x="1385481" y="1789471"/>
            <a:ext cx="9666567" cy="393954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 Deleting duplicate records.</a:t>
            </a:r>
          </a:p>
          <a:p>
            <a:r>
              <a:rPr lang="en-US" dirty="0"/>
              <a:t>        </a:t>
            </a:r>
            <a:r>
              <a:rPr lang="en-US" i="1" dirty="0">
                <a:solidFill>
                  <a:srgbClr val="35898B"/>
                </a:solidFill>
                <a:latin typeface="Book Antiqua" panose="02040602050305030304" pitchFamily="18" charset="0"/>
              </a:rPr>
              <a:t>create table furniture_data as</a:t>
            </a:r>
          </a:p>
          <a:p>
            <a:r>
              <a:rPr lang="en-US" i="1" dirty="0">
                <a:solidFill>
                  <a:srgbClr val="35898B"/>
                </a:solidFill>
                <a:latin typeface="Book Antiqua" panose="02040602050305030304" pitchFamily="18" charset="0"/>
              </a:rPr>
              <a:t>       (select * from furniture </a:t>
            </a:r>
          </a:p>
          <a:p>
            <a:r>
              <a:rPr lang="en-US" i="1" dirty="0">
                <a:solidFill>
                  <a:srgbClr val="35898B"/>
                </a:solidFill>
                <a:latin typeface="Book Antiqua" panose="02040602050305030304" pitchFamily="18" charset="0"/>
              </a:rPr>
              <a:t>       union</a:t>
            </a:r>
          </a:p>
          <a:p>
            <a:r>
              <a:rPr lang="en-US" i="1" dirty="0">
                <a:solidFill>
                  <a:srgbClr val="35898B"/>
                </a:solidFill>
                <a:latin typeface="Book Antiqua" panose="02040602050305030304" pitchFamily="18" charset="0"/>
              </a:rPr>
              <a:t>       select * from furniture);</a:t>
            </a:r>
          </a:p>
          <a:p>
            <a:r>
              <a:rPr lang="en-US" dirty="0">
                <a:solidFill>
                  <a:srgbClr val="35898B"/>
                </a:solidFill>
                <a:latin typeface="Book Antiqua" panose="02040602050305030304" pitchFamily="18" charset="0"/>
              </a:rPr>
              <a:t>                       </a:t>
            </a:r>
            <a:r>
              <a:rPr lang="en-US" dirty="0">
                <a:solidFill>
                  <a:srgbClr val="00B050"/>
                </a:solidFill>
                <a:latin typeface="Book Antiqua" panose="02040602050305030304" pitchFamily="18" charset="0"/>
              </a:rPr>
              <a:t>-- </a:t>
            </a:r>
            <a:r>
              <a:rPr lang="en-US" dirty="0">
                <a:solidFill>
                  <a:schemeClr val="accent1">
                    <a:lumMod val="50000"/>
                  </a:schemeClr>
                </a:solidFill>
                <a:latin typeface="Book Antiqua" panose="02040602050305030304" pitchFamily="18" charset="0"/>
              </a:rPr>
              <a:t>This will create a table with unique records</a:t>
            </a:r>
            <a:r>
              <a:rPr lang="en-US" dirty="0">
                <a:solidFill>
                  <a:srgbClr val="FFCC66"/>
                </a:solidFill>
                <a:latin typeface="Book Antiqua" panose="02040602050305030304" pitchFamily="18" charset="0"/>
              </a:rPr>
              <a:t>. </a:t>
            </a:r>
          </a:p>
          <a:p>
            <a:pPr marL="285750" indent="-285750">
              <a:buFont typeface="Wingdings" panose="05000000000000000000" pitchFamily="2" charset="2"/>
              <a:buChar char="Ø"/>
            </a:pPr>
            <a:r>
              <a:rPr lang="en-IN" sz="2400" dirty="0"/>
              <a:t>Deleting null values </a:t>
            </a:r>
          </a:p>
          <a:p>
            <a:r>
              <a:rPr lang="en-US" sz="2400" dirty="0"/>
              <a:t>    </a:t>
            </a:r>
            <a:r>
              <a:rPr lang="en-US" i="1" dirty="0">
                <a:solidFill>
                  <a:srgbClr val="35898B"/>
                </a:solidFill>
                <a:latin typeface="Book Antiqua" panose="02040602050305030304" pitchFamily="18" charset="0"/>
              </a:rPr>
              <a:t>delete from furniture_data  </a:t>
            </a:r>
          </a:p>
          <a:p>
            <a:r>
              <a:rPr lang="en-US" i="1" dirty="0">
                <a:solidFill>
                  <a:srgbClr val="35898B"/>
                </a:solidFill>
                <a:latin typeface="Book Antiqua" panose="02040602050305030304" pitchFamily="18" charset="0"/>
              </a:rPr>
              <a:t>     where producttitle is null</a:t>
            </a:r>
          </a:p>
          <a:p>
            <a:r>
              <a:rPr lang="en-US" i="1" dirty="0">
                <a:solidFill>
                  <a:srgbClr val="35898B"/>
                </a:solidFill>
                <a:latin typeface="Book Antiqua" panose="02040602050305030304" pitchFamily="18" charset="0"/>
              </a:rPr>
              <a:t>     or originalprice is null </a:t>
            </a:r>
          </a:p>
          <a:p>
            <a:r>
              <a:rPr lang="en-US" i="1" dirty="0">
                <a:solidFill>
                  <a:srgbClr val="35898B"/>
                </a:solidFill>
                <a:latin typeface="Book Antiqua" panose="02040602050305030304" pitchFamily="18" charset="0"/>
              </a:rPr>
              <a:t>     or price is null </a:t>
            </a:r>
          </a:p>
          <a:p>
            <a:r>
              <a:rPr lang="en-US" i="1" dirty="0">
                <a:solidFill>
                  <a:srgbClr val="35898B"/>
                </a:solidFill>
                <a:latin typeface="Book Antiqua" panose="02040602050305030304" pitchFamily="18" charset="0"/>
              </a:rPr>
              <a:t>     or sold is null  </a:t>
            </a:r>
          </a:p>
          <a:p>
            <a:r>
              <a:rPr lang="en-US" i="1" dirty="0">
                <a:solidFill>
                  <a:srgbClr val="35898B"/>
                </a:solidFill>
                <a:latin typeface="Book Antiqua" panose="02040602050305030304" pitchFamily="18" charset="0"/>
              </a:rPr>
              <a:t>     or tagtext is null;</a:t>
            </a:r>
            <a:endParaRPr lang="en-IN" sz="2400" i="1" dirty="0">
              <a:solidFill>
                <a:srgbClr val="35898B"/>
              </a:solidFill>
              <a:latin typeface="Book Antiqua" panose="02040602050305030304" pitchFamily="18" charset="0"/>
            </a:endParaRPr>
          </a:p>
        </p:txBody>
      </p:sp>
    </p:spTree>
    <p:extLst>
      <p:ext uri="{BB962C8B-B14F-4D97-AF65-F5344CB8AC3E}">
        <p14:creationId xmlns:p14="http://schemas.microsoft.com/office/powerpoint/2010/main" val="54180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E8918-3728-09EB-19FF-93E09C5F3A80}"/>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3" name="Footer Placeholder 2">
            <a:extLst>
              <a:ext uri="{FF2B5EF4-FFF2-40B4-BE49-F238E27FC236}">
                <a16:creationId xmlns:a16="http://schemas.microsoft.com/office/drawing/2014/main" id="{3244E4AB-FD76-32DA-7DE9-FA916FDEED7F}"/>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C67C7A0A-247C-1257-8B39-5804A7CF2F08}"/>
              </a:ext>
            </a:extLst>
          </p:cNvPr>
          <p:cNvSpPr>
            <a:spLocks noGrp="1"/>
          </p:cNvSpPr>
          <p:nvPr>
            <p:ph type="dt" sz="half" idx="10"/>
          </p:nvPr>
        </p:nvSpPr>
        <p:spPr/>
        <p:txBody>
          <a:bodyPr/>
          <a:lstStyle/>
          <a:p>
            <a:r>
              <a:rPr lang="en-US" noProof="0" dirty="0"/>
              <a:t>2025</a:t>
            </a:r>
          </a:p>
        </p:txBody>
      </p:sp>
      <p:sp>
        <p:nvSpPr>
          <p:cNvPr id="5" name="TextBox 4">
            <a:extLst>
              <a:ext uri="{FF2B5EF4-FFF2-40B4-BE49-F238E27FC236}">
                <a16:creationId xmlns:a16="http://schemas.microsoft.com/office/drawing/2014/main" id="{732CA2CC-F7B4-F371-919C-79C58E0BFBC5}"/>
              </a:ext>
            </a:extLst>
          </p:cNvPr>
          <p:cNvSpPr txBox="1"/>
          <p:nvPr/>
        </p:nvSpPr>
        <p:spPr>
          <a:xfrm>
            <a:off x="432619" y="294968"/>
            <a:ext cx="11543071"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Checking the structural formats.</a:t>
            </a:r>
          </a:p>
          <a:p>
            <a:r>
              <a:rPr lang="en-US" dirty="0"/>
              <a:t>      </a:t>
            </a:r>
            <a:r>
              <a:rPr lang="en-US" dirty="0">
                <a:solidFill>
                  <a:srgbClr val="35898B"/>
                </a:solidFill>
              </a:rPr>
              <a:t>desc furniture_data;</a:t>
            </a:r>
            <a:endParaRPr lang="en-IN" dirty="0">
              <a:solidFill>
                <a:srgbClr val="35898B"/>
              </a:solidFill>
            </a:endParaRPr>
          </a:p>
        </p:txBody>
      </p:sp>
      <p:pic>
        <p:nvPicPr>
          <p:cNvPr id="7" name="Picture 6">
            <a:extLst>
              <a:ext uri="{FF2B5EF4-FFF2-40B4-BE49-F238E27FC236}">
                <a16:creationId xmlns:a16="http://schemas.microsoft.com/office/drawing/2014/main" id="{D9D3896D-895C-FC30-0325-671766DE7BFD}"/>
              </a:ext>
            </a:extLst>
          </p:cNvPr>
          <p:cNvPicPr>
            <a:picLocks noChangeAspect="1"/>
          </p:cNvPicPr>
          <p:nvPr/>
        </p:nvPicPr>
        <p:blipFill>
          <a:blip r:embed="rId2"/>
          <a:stretch>
            <a:fillRect/>
          </a:stretch>
        </p:blipFill>
        <p:spPr>
          <a:xfrm>
            <a:off x="5799684" y="523636"/>
            <a:ext cx="3896269" cy="1228896"/>
          </a:xfrm>
          <a:prstGeom prst="rect">
            <a:avLst/>
          </a:prstGeom>
        </p:spPr>
      </p:pic>
      <p:sp>
        <p:nvSpPr>
          <p:cNvPr id="8" name="TextBox 7">
            <a:extLst>
              <a:ext uri="{FF2B5EF4-FFF2-40B4-BE49-F238E27FC236}">
                <a16:creationId xmlns:a16="http://schemas.microsoft.com/office/drawing/2014/main" id="{740ECE49-F757-349C-7228-FCF0357BF16A}"/>
              </a:ext>
            </a:extLst>
          </p:cNvPr>
          <p:cNvSpPr txBox="1"/>
          <p:nvPr/>
        </p:nvSpPr>
        <p:spPr>
          <a:xfrm>
            <a:off x="838200" y="1815033"/>
            <a:ext cx="10225548" cy="458587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 Antiqua" panose="02040602050305030304" pitchFamily="18" charset="0"/>
              </a:rPr>
              <a:t>Here we can see that the datatype of the original price column is text, whereas it should be float. </a:t>
            </a:r>
          </a:p>
          <a:p>
            <a:r>
              <a:rPr lang="en-US" dirty="0">
                <a:latin typeface="Book Antiqua" panose="02040602050305030304" pitchFamily="18" charset="0"/>
              </a:rPr>
              <a:t>                </a:t>
            </a:r>
            <a:r>
              <a:rPr lang="en-US" sz="1600" dirty="0">
                <a:solidFill>
                  <a:schemeClr val="accent4">
                    <a:lumMod val="50000"/>
                  </a:schemeClr>
                </a:solidFill>
                <a:latin typeface="Book Antiqua" panose="02040602050305030304" pitchFamily="18" charset="0"/>
              </a:rPr>
              <a:t>-- First of all, the commas in the data should be replaced by spaces </a:t>
            </a:r>
          </a:p>
          <a:p>
            <a:pPr lvl="2"/>
            <a:r>
              <a:rPr lang="en-US" sz="1600" dirty="0">
                <a:latin typeface="Book Antiqua" panose="02040602050305030304" pitchFamily="18" charset="0"/>
              </a:rPr>
              <a:t>                 </a:t>
            </a:r>
            <a:r>
              <a:rPr lang="en-US" sz="1600" i="1" dirty="0">
                <a:solidFill>
                  <a:srgbClr val="35898B"/>
                </a:solidFill>
                <a:latin typeface="Book Antiqua" panose="02040602050305030304" pitchFamily="18" charset="0"/>
              </a:rPr>
              <a:t>update  furniture_data </a:t>
            </a:r>
          </a:p>
          <a:p>
            <a:pPr lvl="2"/>
            <a:r>
              <a:rPr lang="en-US" sz="1600" i="1" dirty="0">
                <a:solidFill>
                  <a:srgbClr val="35898B"/>
                </a:solidFill>
                <a:latin typeface="Book Antiqua" panose="02040602050305030304" pitchFamily="18" charset="0"/>
              </a:rPr>
              <a:t>                 set originalprice=replace(originalprice,",","");     </a:t>
            </a:r>
          </a:p>
          <a:p>
            <a:pPr lvl="1"/>
            <a:r>
              <a:rPr lang="en-US" sz="1600" i="1" dirty="0">
                <a:solidFill>
                  <a:srgbClr val="35898B"/>
                </a:solidFill>
                <a:latin typeface="Book Antiqua" panose="02040602050305030304" pitchFamily="18" charset="0"/>
              </a:rPr>
              <a:t>       </a:t>
            </a:r>
          </a:p>
          <a:p>
            <a:r>
              <a:rPr lang="en-US" sz="1600" dirty="0">
                <a:solidFill>
                  <a:schemeClr val="accent4">
                    <a:lumMod val="50000"/>
                  </a:schemeClr>
                </a:solidFill>
                <a:latin typeface="Book Antiqua" panose="02040602050305030304" pitchFamily="18" charset="0"/>
              </a:rPr>
              <a:t>                  -- Now we will update the empty values with null values               </a:t>
            </a:r>
          </a:p>
          <a:p>
            <a:pPr lvl="2"/>
            <a:r>
              <a:rPr lang="en-US" sz="1600" dirty="0">
                <a:latin typeface="Book Antiqua" panose="02040602050305030304" pitchFamily="18" charset="0"/>
              </a:rPr>
              <a:t>                 </a:t>
            </a:r>
            <a:r>
              <a:rPr lang="en-US" sz="1600" i="1" dirty="0">
                <a:solidFill>
                  <a:srgbClr val="35898B"/>
                </a:solidFill>
                <a:latin typeface="Book Antiqua" panose="02040602050305030304" pitchFamily="18" charset="0"/>
              </a:rPr>
              <a:t>update furniture_data             </a:t>
            </a:r>
          </a:p>
          <a:p>
            <a:pPr lvl="2"/>
            <a:r>
              <a:rPr lang="en-US" sz="1600" i="1" dirty="0">
                <a:solidFill>
                  <a:srgbClr val="35898B"/>
                </a:solidFill>
                <a:latin typeface="Book Antiqua" panose="02040602050305030304" pitchFamily="18" charset="0"/>
              </a:rPr>
              <a:t>                 set originalprice=null            </a:t>
            </a:r>
          </a:p>
          <a:p>
            <a:pPr lvl="2"/>
            <a:r>
              <a:rPr lang="en-US" sz="1600" i="1" dirty="0">
                <a:solidFill>
                  <a:srgbClr val="35898B"/>
                </a:solidFill>
                <a:latin typeface="Book Antiqua" panose="02040602050305030304" pitchFamily="18" charset="0"/>
              </a:rPr>
              <a:t>                 where originalprice='';             </a:t>
            </a:r>
          </a:p>
          <a:p>
            <a:pPr lvl="1"/>
            <a:endParaRPr lang="en-US" sz="1600" i="1" dirty="0">
              <a:solidFill>
                <a:srgbClr val="35898B"/>
              </a:solidFill>
              <a:latin typeface="Book Antiqua" panose="02040602050305030304" pitchFamily="18" charset="0"/>
            </a:endParaRPr>
          </a:p>
          <a:p>
            <a:r>
              <a:rPr lang="en-US" sz="1600" dirty="0">
                <a:latin typeface="Book Antiqua" panose="02040602050305030304" pitchFamily="18" charset="0"/>
              </a:rPr>
              <a:t>                  </a:t>
            </a:r>
            <a:r>
              <a:rPr lang="en-US" sz="1600" dirty="0">
                <a:solidFill>
                  <a:schemeClr val="accent4">
                    <a:lumMod val="50000"/>
                  </a:schemeClr>
                </a:solidFill>
                <a:latin typeface="Book Antiqua" panose="02040602050305030304" pitchFamily="18" charset="0"/>
              </a:rPr>
              <a:t>-- Now we will alter the datatype of original column              </a:t>
            </a:r>
          </a:p>
          <a:p>
            <a:pPr lvl="4"/>
            <a:r>
              <a:rPr lang="en-US" sz="1600" dirty="0">
                <a:latin typeface="Book Antiqua" panose="02040602050305030304" pitchFamily="18" charset="0"/>
              </a:rPr>
              <a:t> </a:t>
            </a:r>
            <a:r>
              <a:rPr lang="en-US" sz="1600" i="1" dirty="0">
                <a:solidFill>
                  <a:srgbClr val="35898B"/>
                </a:solidFill>
                <a:latin typeface="Book Antiqua" panose="02040602050305030304" pitchFamily="18" charset="0"/>
              </a:rPr>
              <a:t>alter table furniture_data             </a:t>
            </a:r>
          </a:p>
          <a:p>
            <a:pPr lvl="4"/>
            <a:r>
              <a:rPr lang="en-US" sz="1600" i="1" dirty="0">
                <a:solidFill>
                  <a:srgbClr val="35898B"/>
                </a:solidFill>
                <a:latin typeface="Book Antiqua" panose="02040602050305030304" pitchFamily="18" charset="0"/>
              </a:rPr>
              <a:t> modify column originalprice float</a:t>
            </a:r>
            <a:r>
              <a:rPr lang="en-US" sz="1600" i="1" dirty="0">
                <a:solidFill>
                  <a:srgbClr val="35898B"/>
                </a:solidFill>
              </a:rPr>
              <a:t>;</a:t>
            </a:r>
          </a:p>
          <a:p>
            <a:pPr lvl="4"/>
            <a:endParaRPr lang="en-US" sz="1600" i="1" dirty="0">
              <a:solidFill>
                <a:srgbClr val="35898B"/>
              </a:solidFill>
            </a:endParaRPr>
          </a:p>
          <a:p>
            <a:pPr lvl="2"/>
            <a:r>
              <a:rPr lang="en-US" sz="1600" dirty="0">
                <a:solidFill>
                  <a:schemeClr val="accent4">
                    <a:lumMod val="50000"/>
                  </a:schemeClr>
                </a:solidFill>
                <a:latin typeface="Book Antiqua" panose="02040602050305030304" pitchFamily="18" charset="0"/>
              </a:rPr>
              <a:t>--Since the datatype of the column has changed, we will replace the null values with zero</a:t>
            </a:r>
            <a:r>
              <a:rPr lang="en-US" sz="1600" i="1" dirty="0">
                <a:solidFill>
                  <a:srgbClr val="35898B"/>
                </a:solidFill>
              </a:rPr>
              <a:t>              </a:t>
            </a:r>
          </a:p>
          <a:p>
            <a:pPr lvl="4"/>
            <a:r>
              <a:rPr lang="en-US" sz="1600" i="1" dirty="0">
                <a:solidFill>
                  <a:srgbClr val="35898B"/>
                </a:solidFill>
                <a:latin typeface="Book Antiqua" panose="02040602050305030304" pitchFamily="18" charset="0"/>
              </a:rPr>
              <a:t>  update furniture_data</a:t>
            </a:r>
          </a:p>
          <a:p>
            <a:pPr lvl="4"/>
            <a:r>
              <a:rPr lang="en-US" sz="1600" i="1" dirty="0">
                <a:solidFill>
                  <a:srgbClr val="35898B"/>
                </a:solidFill>
                <a:latin typeface="Book Antiqua" panose="02040602050305030304" pitchFamily="18" charset="0"/>
              </a:rPr>
              <a:t>  set originalprice=0              </a:t>
            </a:r>
          </a:p>
          <a:p>
            <a:pPr lvl="4"/>
            <a:r>
              <a:rPr lang="en-US" sz="1600" i="1" dirty="0">
                <a:solidFill>
                  <a:srgbClr val="35898B"/>
                </a:solidFill>
                <a:latin typeface="Book Antiqua" panose="02040602050305030304" pitchFamily="18" charset="0"/>
              </a:rPr>
              <a:t>  where originalprice is null;</a:t>
            </a:r>
            <a:endParaRPr lang="en-IN" sz="1600" i="1" dirty="0">
              <a:solidFill>
                <a:srgbClr val="35898B"/>
              </a:solidFill>
              <a:latin typeface="Book Antiqua" panose="02040602050305030304" pitchFamily="18" charset="0"/>
            </a:endParaRPr>
          </a:p>
        </p:txBody>
      </p:sp>
    </p:spTree>
    <p:extLst>
      <p:ext uri="{BB962C8B-B14F-4D97-AF65-F5344CB8AC3E}">
        <p14:creationId xmlns:p14="http://schemas.microsoft.com/office/powerpoint/2010/main" val="367543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83A37-655C-5CA6-E0EB-191DE56A32F0}"/>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3" name="Footer Placeholder 2">
            <a:extLst>
              <a:ext uri="{FF2B5EF4-FFF2-40B4-BE49-F238E27FC236}">
                <a16:creationId xmlns:a16="http://schemas.microsoft.com/office/drawing/2014/main" id="{551B2AD4-5D47-D2AF-6F56-49D65180DFD6}"/>
              </a:ext>
            </a:extLst>
          </p:cNvPr>
          <p:cNvSpPr>
            <a:spLocks noGrp="1"/>
          </p:cNvSpPr>
          <p:nvPr>
            <p:ph type="ftr" sz="quarter" idx="11"/>
          </p:nvPr>
        </p:nvSpPr>
        <p:spPr/>
        <p:txBody>
          <a:bodyPr/>
          <a:lstStyle/>
          <a:p>
            <a:r>
              <a:rPr lang="en-US" noProof="0" dirty="0"/>
              <a:t>Furniture data </a:t>
            </a:r>
          </a:p>
        </p:txBody>
      </p:sp>
      <p:sp>
        <p:nvSpPr>
          <p:cNvPr id="4" name="Date Placeholder 3">
            <a:extLst>
              <a:ext uri="{FF2B5EF4-FFF2-40B4-BE49-F238E27FC236}">
                <a16:creationId xmlns:a16="http://schemas.microsoft.com/office/drawing/2014/main" id="{B4841D4F-34D4-5465-CA5F-6D432D8E56F7}"/>
              </a:ext>
            </a:extLst>
          </p:cNvPr>
          <p:cNvSpPr>
            <a:spLocks noGrp="1"/>
          </p:cNvSpPr>
          <p:nvPr>
            <p:ph type="dt" sz="half" idx="10"/>
          </p:nvPr>
        </p:nvSpPr>
        <p:spPr/>
        <p:txBody>
          <a:bodyPr/>
          <a:lstStyle/>
          <a:p>
            <a:r>
              <a:rPr lang="en-US" noProof="0" dirty="0"/>
              <a:t>2025</a:t>
            </a:r>
          </a:p>
        </p:txBody>
      </p:sp>
      <p:sp>
        <p:nvSpPr>
          <p:cNvPr id="5" name="TextBox 4">
            <a:extLst>
              <a:ext uri="{FF2B5EF4-FFF2-40B4-BE49-F238E27FC236}">
                <a16:creationId xmlns:a16="http://schemas.microsoft.com/office/drawing/2014/main" id="{56A171FA-2B83-E87D-BB73-32C42D155AF2}"/>
              </a:ext>
            </a:extLst>
          </p:cNvPr>
          <p:cNvSpPr txBox="1"/>
          <p:nvPr/>
        </p:nvSpPr>
        <p:spPr>
          <a:xfrm>
            <a:off x="1598913" y="609149"/>
            <a:ext cx="4326826" cy="923330"/>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Book Antiqua" panose="02040602050305030304" pitchFamily="18" charset="0"/>
              </a:rPr>
              <a:t>Altering the datatype of price column</a:t>
            </a:r>
          </a:p>
          <a:p>
            <a:r>
              <a:rPr lang="en-US" i="1" dirty="0">
                <a:solidFill>
                  <a:srgbClr val="35898B"/>
                </a:solidFill>
                <a:latin typeface="Book Antiqua" panose="02040602050305030304" pitchFamily="18" charset="0"/>
              </a:rPr>
              <a:t>      alter table furniture_data </a:t>
            </a:r>
          </a:p>
          <a:p>
            <a:r>
              <a:rPr lang="en-US" i="1" dirty="0">
                <a:solidFill>
                  <a:srgbClr val="35898B"/>
                </a:solidFill>
                <a:latin typeface="Book Antiqua" panose="02040602050305030304" pitchFamily="18" charset="0"/>
              </a:rPr>
              <a:t>      modify column price float;</a:t>
            </a:r>
            <a:endParaRPr lang="en-IN" i="1" dirty="0">
              <a:solidFill>
                <a:srgbClr val="35898B"/>
              </a:solidFill>
              <a:latin typeface="Book Antiqua" panose="02040602050305030304" pitchFamily="18" charset="0"/>
            </a:endParaRPr>
          </a:p>
        </p:txBody>
      </p:sp>
      <p:sp>
        <p:nvSpPr>
          <p:cNvPr id="6" name="TextBox 5">
            <a:extLst>
              <a:ext uri="{FF2B5EF4-FFF2-40B4-BE49-F238E27FC236}">
                <a16:creationId xmlns:a16="http://schemas.microsoft.com/office/drawing/2014/main" id="{C23904F3-F657-FA23-BD62-6559553E10C0}"/>
              </a:ext>
            </a:extLst>
          </p:cNvPr>
          <p:cNvSpPr txBox="1"/>
          <p:nvPr/>
        </p:nvSpPr>
        <p:spPr>
          <a:xfrm>
            <a:off x="1598913" y="2255710"/>
            <a:ext cx="100584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ook Antiqua" panose="02040602050305030304" pitchFamily="18" charset="0"/>
              </a:rPr>
              <a:t>There are some different values of some rows in tag text column where </a:t>
            </a:r>
            <a:r>
              <a:rPr lang="en-US" dirty="0" err="1">
                <a:latin typeface="Book Antiqua" panose="02040602050305030304" pitchFamily="18" charset="0"/>
              </a:rPr>
              <a:t>shiiping</a:t>
            </a:r>
            <a:r>
              <a:rPr lang="en-US" dirty="0">
                <a:latin typeface="Book Antiqua" panose="02040602050305030304" pitchFamily="18" charset="0"/>
              </a:rPr>
              <a:t> was not free  </a:t>
            </a:r>
            <a:r>
              <a:rPr lang="en-US" dirty="0"/>
              <a:t>             </a:t>
            </a:r>
            <a:r>
              <a:rPr lang="en-US" i="1" dirty="0">
                <a:solidFill>
                  <a:srgbClr val="35898B"/>
                </a:solidFill>
                <a:latin typeface="Book Antiqua" panose="02040602050305030304" pitchFamily="18" charset="0"/>
              </a:rPr>
              <a:t>update furniture_data</a:t>
            </a:r>
          </a:p>
          <a:p>
            <a:r>
              <a:rPr lang="en-US" i="1" dirty="0">
                <a:solidFill>
                  <a:srgbClr val="35898B"/>
                </a:solidFill>
                <a:latin typeface="Book Antiqua" panose="02040602050305030304" pitchFamily="18" charset="0"/>
              </a:rPr>
              <a:t>      set tagtext="Paid shipping“</a:t>
            </a:r>
          </a:p>
          <a:p>
            <a:r>
              <a:rPr lang="en-US" i="1" dirty="0">
                <a:solidFill>
                  <a:srgbClr val="35898B"/>
                </a:solidFill>
                <a:latin typeface="Book Antiqua" panose="02040602050305030304" pitchFamily="18" charset="0"/>
              </a:rPr>
              <a:t>      where tagtext !="free shipping";</a:t>
            </a:r>
            <a:endParaRPr lang="en-IN" i="1" dirty="0">
              <a:solidFill>
                <a:srgbClr val="35898B"/>
              </a:solidFill>
              <a:latin typeface="Book Antiqua" panose="02040602050305030304" pitchFamily="18" charset="0"/>
            </a:endParaRPr>
          </a:p>
        </p:txBody>
      </p:sp>
      <p:pic>
        <p:nvPicPr>
          <p:cNvPr id="9" name="Picture 8">
            <a:extLst>
              <a:ext uri="{FF2B5EF4-FFF2-40B4-BE49-F238E27FC236}">
                <a16:creationId xmlns:a16="http://schemas.microsoft.com/office/drawing/2014/main" id="{58F95A9A-D0F9-C38D-DDF4-24B28881307D}"/>
              </a:ext>
            </a:extLst>
          </p:cNvPr>
          <p:cNvPicPr>
            <a:picLocks noChangeAspect="1"/>
          </p:cNvPicPr>
          <p:nvPr/>
        </p:nvPicPr>
        <p:blipFill>
          <a:blip r:embed="rId2"/>
          <a:stretch>
            <a:fillRect/>
          </a:stretch>
        </p:blipFill>
        <p:spPr>
          <a:xfrm>
            <a:off x="7104621" y="4487567"/>
            <a:ext cx="3724795" cy="1324160"/>
          </a:xfrm>
          <a:prstGeom prst="rect">
            <a:avLst/>
          </a:prstGeom>
        </p:spPr>
      </p:pic>
      <p:sp>
        <p:nvSpPr>
          <p:cNvPr id="10" name="TextBox 9">
            <a:extLst>
              <a:ext uri="{FF2B5EF4-FFF2-40B4-BE49-F238E27FC236}">
                <a16:creationId xmlns:a16="http://schemas.microsoft.com/office/drawing/2014/main" id="{8A4CA617-A8BF-B260-C54D-22F95E92D6D3}"/>
              </a:ext>
            </a:extLst>
          </p:cNvPr>
          <p:cNvSpPr txBox="1"/>
          <p:nvPr/>
        </p:nvSpPr>
        <p:spPr>
          <a:xfrm>
            <a:off x="2192594" y="4923815"/>
            <a:ext cx="3607078" cy="369332"/>
          </a:xfrm>
          <a:prstGeom prst="rect">
            <a:avLst/>
          </a:prstGeom>
          <a:noFill/>
        </p:spPr>
        <p:txBody>
          <a:bodyPr wrap="none" rtlCol="0">
            <a:spAutoFit/>
          </a:bodyPr>
          <a:lstStyle/>
          <a:p>
            <a:r>
              <a:rPr lang="en-US" dirty="0">
                <a:solidFill>
                  <a:schemeClr val="accent4">
                    <a:lumMod val="50000"/>
                  </a:schemeClr>
                </a:solidFill>
                <a:latin typeface="Book Antiqua" panose="02040602050305030304" pitchFamily="18" charset="0"/>
              </a:rPr>
              <a:t>Now, the structure seems correct.</a:t>
            </a:r>
            <a:endParaRPr lang="en-IN" dirty="0">
              <a:solidFill>
                <a:schemeClr val="accent4">
                  <a:lumMod val="50000"/>
                </a:schemeClr>
              </a:solidFill>
              <a:latin typeface="Book Antiqua" panose="02040602050305030304" pitchFamily="18" charset="0"/>
            </a:endParaRPr>
          </a:p>
        </p:txBody>
      </p:sp>
    </p:spTree>
    <p:extLst>
      <p:ext uri="{BB962C8B-B14F-4D97-AF65-F5344CB8AC3E}">
        <p14:creationId xmlns:p14="http://schemas.microsoft.com/office/powerpoint/2010/main" val="424286113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{D84E458F-D309-412C-9DDE-D609A3435C0A}tf11429527_win32</Template>
  <TotalTime>52</TotalTime>
  <Words>1766</Words>
  <Application>Microsoft Office PowerPoint</Application>
  <PresentationFormat>Widescreen</PresentationFormat>
  <Paragraphs>298</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Baskerville Old Face</vt:lpstr>
      <vt:lpstr>Book Antiqua</vt:lpstr>
      <vt:lpstr>Calibri</vt:lpstr>
      <vt:lpstr>Century Gothic</vt:lpstr>
      <vt:lpstr>Karla</vt:lpstr>
      <vt:lpstr>Univers Condensed Light</vt:lpstr>
      <vt:lpstr>Wingdings</vt:lpstr>
      <vt:lpstr>Office Theme</vt:lpstr>
      <vt:lpstr>Data analytics project</vt:lpstr>
      <vt:lpstr>Table of contents  </vt:lpstr>
      <vt:lpstr>E-commerce furniture data analysis</vt:lpstr>
      <vt:lpstr> We will use the dataset named furniture, which will contain the following columns for various types of analysis.      </vt:lpstr>
      <vt:lpstr>1.2   Objective of the project</vt:lpstr>
      <vt:lpstr>2.  Data collection and preparation </vt:lpstr>
      <vt:lpstr>2.3 Data cleaning and preprocessing</vt:lpstr>
      <vt:lpstr>PowerPoint Presentation</vt:lpstr>
      <vt:lpstr>PowerPoint Presentation</vt:lpstr>
      <vt:lpstr>Statistical Analysis &amp; Insights</vt:lpstr>
      <vt:lpstr>Basic overview </vt:lpstr>
      <vt:lpstr>PowerPoint Presentation</vt:lpstr>
      <vt:lpstr>Pricing analysis</vt:lpstr>
      <vt:lpstr>PowerPoint Presentation</vt:lpstr>
      <vt:lpstr>PowerPoint Presentation</vt:lpstr>
      <vt:lpstr>Sales analysis</vt:lpstr>
      <vt:lpstr>PowerPoint Presentation</vt:lpstr>
      <vt:lpstr>PowerPoint Presentation</vt:lpstr>
      <vt:lpstr>Revenue Insights</vt:lpstr>
      <vt:lpstr>PowerPoint Presentation</vt:lpstr>
      <vt:lpstr>PowerPoint Presentation</vt:lpstr>
      <vt:lpstr> Category-based trends</vt:lpstr>
      <vt:lpstr>Shipping Impact</vt:lpstr>
      <vt:lpstr>Exploratory Data Analysis</vt:lpstr>
      <vt:lpstr>Top 10 best selling products</vt:lpstr>
      <vt:lpstr>Shipping trends  </vt:lpstr>
      <vt:lpstr>10 Top revenue-generating products </vt:lpstr>
      <vt:lpstr>Histogram representing price distribution</vt:lpstr>
      <vt:lpstr>Top 5 products price v/s sold unit </vt:lpstr>
      <vt:lpstr>Average price of discounted v/s non-discounted products</vt:lpstr>
      <vt:lpstr>Conclusion and recommendations</vt:lpstr>
      <vt:lpstr>Conclusion </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Shreya sharan</dc:creator>
  <cp:lastModifiedBy>Shreya sharan</cp:lastModifiedBy>
  <cp:revision>1</cp:revision>
  <dcterms:created xsi:type="dcterms:W3CDTF">2025-04-21T13:42:44Z</dcterms:created>
  <dcterms:modified xsi:type="dcterms:W3CDTF">2025-04-21T14:35:32Z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